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0" r:id="rId5"/>
    <p:sldId id="259" r:id="rId6"/>
    <p:sldId id="270" r:id="rId7"/>
    <p:sldId id="261" r:id="rId8"/>
    <p:sldId id="264" r:id="rId9"/>
    <p:sldId id="265" r:id="rId10"/>
    <p:sldId id="268" r:id="rId11"/>
    <p:sldId id="266" r:id="rId12"/>
    <p:sldId id="267" r:id="rId13"/>
    <p:sldId id="262" r:id="rId14"/>
    <p:sldId id="271" r:id="rId15"/>
    <p:sldId id="278" r:id="rId16"/>
    <p:sldId id="280" r:id="rId17"/>
    <p:sldId id="281" r:id="rId18"/>
    <p:sldId id="263" r:id="rId19"/>
    <p:sldId id="275" r:id="rId20"/>
    <p:sldId id="282" r:id="rId21"/>
    <p:sldId id="283" r:id="rId22"/>
    <p:sldId id="284" r:id="rId23"/>
    <p:sldId id="272" r:id="rId24"/>
    <p:sldId id="276" r:id="rId25"/>
    <p:sldId id="273" r:id="rId26"/>
    <p:sldId id="277" r:id="rId27"/>
    <p:sldId id="27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1ECCD-71D4-4C1E-976F-C8A4959BC58A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D1D82-C573-4D88-9EEA-86CC780A1D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302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CD1D82-C573-4D88-9EEA-86CC780A1D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818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F7D3B-0489-4637-33F9-52F97D32E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A04CFC-1C2B-4BA0-88B9-9D7EE4CCC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D949D-D776-7DD2-0419-8202280C8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E4D84-75A6-4C95-9002-2B2DE7A7D893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39A36-AA0A-226E-5C5C-AFBF6EA2A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7CA11-6C84-5725-3A18-0E252AFC9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8E21-3ECF-4048-ADDB-952926376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121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69F28-6AF7-8091-3767-E77EFAA4C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D358B0-A9C6-AF6A-B4D3-4D9050564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52428-3078-A7A5-5716-2571FF97C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E4D84-75A6-4C95-9002-2B2DE7A7D893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653A2-E566-F74E-1D01-95285F1EE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8A831-8A20-7F55-34DB-E6CFDFC1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8E21-3ECF-4048-ADDB-952926376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547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8826D9-325C-4F7D-A4E0-08AC2AA91D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874B8-EC9B-193D-FEA6-00254C7A2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2CAC2-FD26-765A-BC3B-AFCAE5D04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E4D84-75A6-4C95-9002-2B2DE7A7D893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BA25C-19AF-27A2-C0CB-F798A2940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F15BD-42E8-F927-4F80-8191F521D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8E21-3ECF-4048-ADDB-952926376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174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C9DA-9429-CEB2-4221-0EFD1289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9A50F-E119-3E86-EEB4-7B8608E97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02E58-130F-7B88-7A62-BC61DAC67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E4D84-75A6-4C95-9002-2B2DE7A7D893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C6FBE-FE29-485F-CAD4-AACC4D448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B17B4-F432-2AAD-D026-5C9067EB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8E21-3ECF-4048-ADDB-952926376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020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1064D-A754-DF97-29D9-996A1F096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E61E7-7664-526F-D90F-BFA5819CE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F55BC-A687-8A83-B0D9-B1F76A706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E4D84-75A6-4C95-9002-2B2DE7A7D893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4BAD7-DA45-7B06-081C-DEB5F4A6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3D1B4-1CB9-E074-6C7D-07411CD5E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8E21-3ECF-4048-ADDB-952926376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237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457A4-196F-DFAC-041C-91EAB6DE8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C10A8-F29F-A7E8-0FFF-90B05A3E8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FF1D5-5612-3EF4-1270-858749BBF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F16FC-E0B9-3FA3-7304-96249611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E4D84-75A6-4C95-9002-2B2DE7A7D893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C2968-8513-D230-4204-83E77FEA1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4CA25B-4DE2-2C6F-71B1-9F3B2B9C5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8E21-3ECF-4048-ADDB-952926376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207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03675-BCF4-1DA9-A99E-967068BA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FCE09-8C59-5671-ACB2-76946E5F9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D0BE7-8D5E-78C3-FBFA-4BFBD9174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33D2DA-2DC8-1D97-0B98-B14694B516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C3DBAA-F63A-FF8A-FB34-65705C4977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00F3BA-4A3F-53AD-A813-8BC6C9728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E4D84-75A6-4C95-9002-2B2DE7A7D893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74A9D5-3B89-AC66-8306-5DAB15B21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76C279-D7D0-0D0A-C640-6F7B636F4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8E21-3ECF-4048-ADDB-952926376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00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9ACA4-2767-1DC3-41C4-374EE2FFC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B47D92-4128-99BA-9086-56BAA8AF0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E4D84-75A6-4C95-9002-2B2DE7A7D893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B561F-FCDA-9D23-A37F-C066A5DA4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324FD-6C30-F3DB-D725-05BBD0D34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8E21-3ECF-4048-ADDB-952926376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906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796B6A-61D8-0CE9-0845-DA4544689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E4D84-75A6-4C95-9002-2B2DE7A7D893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756159-E1ED-F4F5-B237-303641979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8477B-FD75-B813-DEAB-F31298F0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8E21-3ECF-4048-ADDB-952926376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592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E183-7008-ED96-C544-63DD22801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ED4B-D82A-1577-8440-B663A2C50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BB5525-3668-4B1F-C517-64282317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BA887D-69A9-A5D7-56A8-D8BC7152B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E4D84-75A6-4C95-9002-2B2DE7A7D893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DAC0C-FA4C-2A7F-99FE-E4565DAD1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A5C15-8580-5BE3-C75D-8A921F8FF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8E21-3ECF-4048-ADDB-952926376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770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630D-3B9E-25E5-C011-07F3F4897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736523-E514-45F0-8AEF-16AB0DBE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5E5DF-ECFD-DE8E-F85E-1A56C2ECA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01535-1DD9-BE4B-A6B2-3350C3B50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E4D84-75A6-4C95-9002-2B2DE7A7D893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0C10B-D632-BC2F-1013-E4FE223A8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2DA4D-828F-8A27-8971-DE6B1EB2E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8E21-3ECF-4048-ADDB-952926376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72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5E63AE-4EEA-F16D-7B5A-5302737D7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71466-D0BA-F5A7-110E-021935637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E26A0-C243-B78F-4FDE-4EDF58D19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8E4D84-75A6-4C95-9002-2B2DE7A7D893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7D790-ABEF-5C57-D603-F60B7FB45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44E97-87AF-84AA-7F66-CC4A0F071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978E21-3ECF-4048-ADDB-952926376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27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222842-2AA0-266B-7754-7FE2DB239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0040"/>
            <a:ext cx="10955290" cy="2881527"/>
          </a:xfrm>
        </p:spPr>
        <p:txBody>
          <a:bodyPr>
            <a:normAutofit/>
          </a:bodyPr>
          <a:lstStyle/>
          <a:p>
            <a:pPr algn="l"/>
            <a:r>
              <a:rPr lang="el-GR" sz="4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ΣΥΓΚΡΙΣΗ / ΕΦΑΡΜΟΓΗ ΛΟΓΙΣΜΙΚΩΝ ΔΙΑΧΕΙΡΙΣΗΣ ΕΡΓΟΥ</a:t>
            </a:r>
            <a:br>
              <a:rPr lang="en-GB" sz="4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GB" sz="4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A1326C-9627-80ED-4AD9-C67539209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1161"/>
            <a:ext cx="6692827" cy="1569486"/>
          </a:xfrm>
        </p:spPr>
        <p:txBody>
          <a:bodyPr>
            <a:normAutofit fontScale="92500"/>
          </a:bodyPr>
          <a:lstStyle/>
          <a:p>
            <a:pPr algn="l"/>
            <a:r>
              <a:rPr lang="el-GR" b="1" dirty="0"/>
              <a:t>ΕΦΑΡΜΟΣΜΕΝΑ ΠΛΗΡΟΦΟΡΙΑΚΑ ΣΥΣΤΗΜΑΤΑ </a:t>
            </a:r>
            <a:r>
              <a:rPr lang="en-US" b="1" dirty="0"/>
              <a:t>II</a:t>
            </a:r>
            <a:endParaRPr lang="el-GR" b="1" dirty="0"/>
          </a:p>
          <a:p>
            <a:pPr algn="l"/>
            <a:r>
              <a:rPr lang="el-GR" sz="19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Σεϊτανίδης</a:t>
            </a:r>
            <a:r>
              <a:rPr lang="el-GR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Νικόλαος 1072553</a:t>
            </a:r>
            <a:endParaRPr lang="en-GB" sz="1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r>
              <a:rPr lang="el-GR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Οικονομόπουλος Ιωάννης 107258</a:t>
            </a:r>
            <a:r>
              <a:rPr lang="en-GB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</a:p>
          <a:p>
            <a:pPr algn="l"/>
            <a:r>
              <a:rPr lang="el-GR" sz="19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Παπαθανασίου</a:t>
            </a:r>
            <a:r>
              <a:rPr lang="el-GR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Δημήτριος 1072583</a:t>
            </a:r>
            <a:endParaRPr lang="en-GB" sz="1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endParaRPr lang="en-GB" sz="1900" dirty="0"/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roject Management Illustration">
            <a:extLst>
              <a:ext uri="{FF2B5EF4-FFF2-40B4-BE49-F238E27FC236}">
                <a16:creationId xmlns:a16="http://schemas.microsoft.com/office/drawing/2014/main" id="{D7B740B0-88F4-1023-737E-B6A2E69E7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0972" y="3091061"/>
            <a:ext cx="4930663" cy="369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690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FEDF2-D40B-8CA4-549C-EC9A6326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u="sng" dirty="0"/>
              <a:t>Gantt Chart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4B8C82-BC00-8FAF-CD94-4064E5133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07" y="1783535"/>
            <a:ext cx="11746576" cy="4474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3126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24E2D-6720-2F9D-5B7F-A817E030D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400" u="sng" dirty="0"/>
              <a:t>Ανάθεση έργων στο ανθρώπινο δυναμικό μιας ομάδας</a:t>
            </a:r>
            <a:endParaRPr lang="en-GB" sz="2400" u="sn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3C48A0-F9EE-088F-A2C8-7BE799111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4" y="1819073"/>
            <a:ext cx="11652632" cy="3978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3900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A9267-C918-DE44-D21F-2E1F7F24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800" u="sng" dirty="0"/>
              <a:t>Δημιουργία </a:t>
            </a:r>
            <a:r>
              <a:rPr lang="en-GB" sz="2800" u="sng" dirty="0"/>
              <a:t>milestones/Sprints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B24FE7-E38E-99EE-32E6-E27619F8F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43" y="1498060"/>
            <a:ext cx="10283757" cy="47099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7900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BE18224-F219-3077-5FA7-9CD85114975A}"/>
              </a:ext>
            </a:extLst>
          </p:cNvPr>
          <p:cNvSpPr>
            <a:spLocks noGrp="1"/>
          </p:cNvSpPr>
          <p:nvPr/>
        </p:nvSpPr>
        <p:spPr>
          <a:xfrm>
            <a:off x="430336" y="2312597"/>
            <a:ext cx="4646904" cy="3556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800" kern="0" dirty="0">
                <a:effectLst/>
                <a:ea typeface="Times New Roman" panose="02020603050405020304" pitchFamily="18" charset="0"/>
              </a:rPr>
              <a:t>Δημιουργήθηκε από την </a:t>
            </a:r>
            <a:r>
              <a:rPr lang="en-US" sz="1800" kern="0" dirty="0">
                <a:effectLst/>
                <a:ea typeface="Times New Roman" panose="02020603050405020304" pitchFamily="18" charset="0"/>
              </a:rPr>
              <a:t>Atlassian </a:t>
            </a:r>
            <a:r>
              <a:rPr lang="el-GR" sz="1800" kern="0" dirty="0">
                <a:effectLst/>
                <a:ea typeface="Times New Roman" panose="02020603050405020304" pitchFamily="18" charset="0"/>
              </a:rPr>
              <a:t>ως ένα ανοιχτού κώδικα</a:t>
            </a:r>
            <a:r>
              <a:rPr lang="el-GR" sz="1800" kern="0" dirty="0">
                <a:ea typeface="Times New Roman" panose="02020603050405020304" pitchFamily="18" charset="0"/>
              </a:rPr>
              <a:t> λογισμικό με εστίαση στην ανίχνευση σφαλμάτων και στην διαχείριση έργων. </a:t>
            </a:r>
          </a:p>
          <a:p>
            <a:pPr marL="0" indent="0">
              <a:buNone/>
            </a:pPr>
            <a:endParaRPr lang="el-GR" sz="1800" kern="0" dirty="0">
              <a:ea typeface="Times New Roman" panose="02020603050405020304" pitchFamily="18" charset="0"/>
            </a:endParaRPr>
          </a:p>
          <a:p>
            <a:r>
              <a:rPr lang="el-GR" sz="1800" kern="0" dirty="0">
                <a:effectLst/>
                <a:ea typeface="Times New Roman" panose="02020603050405020304" pitchFamily="18" charset="0"/>
              </a:rPr>
              <a:t>Αποτελεί ένα από τα δημοφιλέστερα εργαλεία διαχείρισης έργων διότι υποστηρίζει διαχείριση μέσω ευέλικτων μεθόδων όπως </a:t>
            </a:r>
            <a:r>
              <a:rPr lang="en-US" sz="1800" kern="0" dirty="0">
                <a:effectLst/>
                <a:ea typeface="Times New Roman" panose="02020603050405020304" pitchFamily="18" charset="0"/>
              </a:rPr>
              <a:t>Scrum, Kanban</a:t>
            </a:r>
            <a:endParaRPr lang="el-GR" sz="1800" kern="0" dirty="0">
              <a:effectLst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912C434-AB59-1859-C796-2F53954244F7}"/>
              </a:ext>
            </a:extLst>
          </p:cNvPr>
          <p:cNvSpPr txBox="1">
            <a:spLocks/>
          </p:cNvSpPr>
          <p:nvPr/>
        </p:nvSpPr>
        <p:spPr>
          <a:xfrm>
            <a:off x="615143" y="2939629"/>
            <a:ext cx="10515600" cy="317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EA081D30-312A-2A45-4AFE-7B500F253797}"/>
              </a:ext>
            </a:extLst>
          </p:cNvPr>
          <p:cNvSpPr txBox="1">
            <a:spLocks/>
          </p:cNvSpPr>
          <p:nvPr/>
        </p:nvSpPr>
        <p:spPr>
          <a:xfrm>
            <a:off x="549345" y="350195"/>
            <a:ext cx="4646904" cy="134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l-GR" sz="4000" dirty="0"/>
          </a:p>
        </p:txBody>
      </p:sp>
      <p:pic>
        <p:nvPicPr>
          <p:cNvPr id="26" name="Picture 25" descr="Γραφείο με στοιχεία παραγωγικότητας">
            <a:extLst>
              <a:ext uri="{FF2B5EF4-FFF2-40B4-BE49-F238E27FC236}">
                <a16:creationId xmlns:a16="http://schemas.microsoft.com/office/drawing/2014/main" id="{85EA5701-1386-15AE-77EC-44A36D8C5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92" r="13507" b="-2"/>
          <a:stretch/>
        </p:blipFill>
        <p:spPr>
          <a:xfrm>
            <a:off x="6089175" y="0"/>
            <a:ext cx="6102825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FBF0D0F5-AFC4-60EE-AF91-CD18A9766561}"/>
              </a:ext>
            </a:extLst>
          </p:cNvPr>
          <p:cNvSpPr txBox="1">
            <a:spLocks/>
          </p:cNvSpPr>
          <p:nvPr/>
        </p:nvSpPr>
        <p:spPr>
          <a:xfrm>
            <a:off x="227413" y="744012"/>
            <a:ext cx="1485213" cy="4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3700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9AD4594-C1BA-4236-57CF-7C710B6AE50A}"/>
              </a:ext>
            </a:extLst>
          </p:cNvPr>
          <p:cNvSpPr txBox="1">
            <a:spLocks/>
          </p:cNvSpPr>
          <p:nvPr/>
        </p:nvSpPr>
        <p:spPr>
          <a:xfrm>
            <a:off x="205633" y="4244786"/>
            <a:ext cx="4646905" cy="1436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l-GR" sz="1600" kern="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29" name="Picture 28" descr="Jira Logo and symbol, meaning, history, PNG">
            <a:extLst>
              <a:ext uri="{FF2B5EF4-FFF2-40B4-BE49-F238E27FC236}">
                <a16:creationId xmlns:a16="http://schemas.microsoft.com/office/drawing/2014/main" id="{3028E34A-FE39-B48D-9C33-B341EFB61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15" y="226824"/>
            <a:ext cx="3154500" cy="164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818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BE18224-F219-3077-5FA7-9CD85114975A}"/>
              </a:ext>
            </a:extLst>
          </p:cNvPr>
          <p:cNvSpPr>
            <a:spLocks noGrp="1"/>
          </p:cNvSpPr>
          <p:nvPr/>
        </p:nvSpPr>
        <p:spPr>
          <a:xfrm>
            <a:off x="430336" y="2312597"/>
            <a:ext cx="4422201" cy="3698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l-GR" sz="1800" dirty="0"/>
              <a:t>Όσον αφορά τον τομέα της διαχείρισης έργων το </a:t>
            </a:r>
            <a:r>
              <a:rPr lang="en-US" sz="1800" dirty="0"/>
              <a:t>Jira </a:t>
            </a:r>
            <a:r>
              <a:rPr lang="el-GR" sz="1800" dirty="0"/>
              <a:t>παρέχει διάφορες δυνατότητες όπως: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/>
              <a:t>Υλοποίει ευέλικτες μεθόδους όπως </a:t>
            </a:r>
            <a:r>
              <a:rPr lang="en-US" sz="1800" dirty="0"/>
              <a:t>Scrum, Kanban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/>
              <a:t>Δυνατότητα διασύνδεσης με εφαρμογές όπως </a:t>
            </a:r>
            <a:r>
              <a:rPr lang="en-US" sz="1800" dirty="0"/>
              <a:t>GitHub, Microsoft Teams</a:t>
            </a:r>
            <a:r>
              <a:rPr lang="el-GR" sz="1800" dirty="0"/>
              <a:t> κ.α.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/>
              <a:t>Αυτοματοποίηση γεγονότων με σκοπό την επιτάχυνση ορισμένων συμβάντων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/>
              <a:t>Παρέχει στατιστικά, μετρικές για την πρόοδο του έργου και τις επιδόσεις της ομάδας</a:t>
            </a:r>
            <a:endParaRPr lang="en-US" sz="18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C434-AB59-1859-C796-2F53954244F7}"/>
              </a:ext>
            </a:extLst>
          </p:cNvPr>
          <p:cNvSpPr txBox="1">
            <a:spLocks/>
          </p:cNvSpPr>
          <p:nvPr/>
        </p:nvSpPr>
        <p:spPr>
          <a:xfrm>
            <a:off x="615143" y="2939629"/>
            <a:ext cx="10515600" cy="317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081D30-312A-2A45-4AFE-7B500F253797}"/>
              </a:ext>
            </a:extLst>
          </p:cNvPr>
          <p:cNvSpPr txBox="1">
            <a:spLocks/>
          </p:cNvSpPr>
          <p:nvPr/>
        </p:nvSpPr>
        <p:spPr>
          <a:xfrm>
            <a:off x="549345" y="350195"/>
            <a:ext cx="4646904" cy="134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l-GR" sz="4000" dirty="0"/>
          </a:p>
        </p:txBody>
      </p:sp>
      <p:pic>
        <p:nvPicPr>
          <p:cNvPr id="5" name="Picture 4" descr="Γραφείο με στοιχεία παραγωγικότητας">
            <a:extLst>
              <a:ext uri="{FF2B5EF4-FFF2-40B4-BE49-F238E27FC236}">
                <a16:creationId xmlns:a16="http://schemas.microsoft.com/office/drawing/2014/main" id="{85EA5701-1386-15AE-77EC-44A36D8C5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92" r="13507" b="-2"/>
          <a:stretch/>
        </p:blipFill>
        <p:spPr>
          <a:xfrm>
            <a:off x="6089175" y="0"/>
            <a:ext cx="6102825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BF0D0F5-AFC4-60EE-AF91-CD18A9766561}"/>
              </a:ext>
            </a:extLst>
          </p:cNvPr>
          <p:cNvSpPr txBox="1">
            <a:spLocks/>
          </p:cNvSpPr>
          <p:nvPr/>
        </p:nvSpPr>
        <p:spPr>
          <a:xfrm>
            <a:off x="227413" y="744012"/>
            <a:ext cx="1485213" cy="4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37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AD4594-C1BA-4236-57CF-7C710B6AE50A}"/>
              </a:ext>
            </a:extLst>
          </p:cNvPr>
          <p:cNvSpPr txBox="1">
            <a:spLocks/>
          </p:cNvSpPr>
          <p:nvPr/>
        </p:nvSpPr>
        <p:spPr>
          <a:xfrm>
            <a:off x="205633" y="4244786"/>
            <a:ext cx="4646905" cy="1436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l-GR" sz="1600" kern="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8" name="Picture 7" descr="Jira Logo and symbol, meaning, history, PNG">
            <a:extLst>
              <a:ext uri="{FF2B5EF4-FFF2-40B4-BE49-F238E27FC236}">
                <a16:creationId xmlns:a16="http://schemas.microsoft.com/office/drawing/2014/main" id="{3028E34A-FE39-B48D-9C33-B341EFB61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15" y="226824"/>
            <a:ext cx="3154500" cy="164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573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ED3CE2-EE51-EC08-0147-D9F8049D9ED7}"/>
              </a:ext>
            </a:extLst>
          </p:cNvPr>
          <p:cNvSpPr txBox="1"/>
          <p:nvPr/>
        </p:nvSpPr>
        <p:spPr>
          <a:xfrm>
            <a:off x="414196" y="316489"/>
            <a:ext cx="6097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800" u="sng" dirty="0"/>
              <a:t>Η βασική μορφή ενός έργου στο </a:t>
            </a:r>
            <a:r>
              <a:rPr lang="en-US" sz="2800" u="sng" dirty="0"/>
              <a:t>Jira</a:t>
            </a:r>
            <a:endParaRPr lang="en-US" sz="2800" dirty="0"/>
          </a:p>
        </p:txBody>
      </p:sp>
      <p:pic>
        <p:nvPicPr>
          <p:cNvPr id="4" name="Εικόνα 3" descr="Εικόνα που περιέχει κείμενο, στιγμιότυπο οθόνης, λογισμικό, εικονίδιο υπολογιστή&#10;&#10;Περιγραφή που δημιουργήθηκε αυτόματα">
            <a:extLst>
              <a:ext uri="{FF2B5EF4-FFF2-40B4-BE49-F238E27FC236}">
                <a16:creationId xmlns:a16="http://schemas.microsoft.com/office/drawing/2014/main" id="{E53F2674-D4D9-ACAC-D26E-98DE79C5A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68" t="14506" b="13271"/>
          <a:stretch/>
        </p:blipFill>
        <p:spPr bwMode="auto">
          <a:xfrm>
            <a:off x="414195" y="999606"/>
            <a:ext cx="6331655" cy="32398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Εικόνα 4" descr="Εικόνα που περιέχει κείμενο, στιγμιότυπο οθόνης, λογισμικό, εικονίδιο υπολογιστή&#10;&#10;Περιγραφή που δημιουργήθηκε αυτόματα">
            <a:extLst>
              <a:ext uri="{FF2B5EF4-FFF2-40B4-BE49-F238E27FC236}">
                <a16:creationId xmlns:a16="http://schemas.microsoft.com/office/drawing/2014/main" id="{1CBAE444-1A3C-254A-BCCE-6BF4882540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21" t="14506" r="37106" b="26852"/>
          <a:stretch/>
        </p:blipFill>
        <p:spPr bwMode="auto">
          <a:xfrm>
            <a:off x="7044184" y="930938"/>
            <a:ext cx="4546442" cy="25761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Εικόνα 5" descr="Εικόνα που περιέχει κείμενο, στιγμιότυπο οθόνης, λογισμικό, εικονίδιο υπολογιστή&#10;&#10;Περιγραφή που δημιουργήθηκε αυτόματα">
            <a:extLst>
              <a:ext uri="{FF2B5EF4-FFF2-40B4-BE49-F238E27FC236}">
                <a16:creationId xmlns:a16="http://schemas.microsoft.com/office/drawing/2014/main" id="{0BB8BBBA-8F59-C6C9-B027-A237A79CAF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21" t="14197" r="21354" b="17285"/>
          <a:stretch/>
        </p:blipFill>
        <p:spPr bwMode="auto">
          <a:xfrm>
            <a:off x="7044183" y="3592079"/>
            <a:ext cx="4881693" cy="28670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70593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ED3CE2-EE51-EC08-0147-D9F8049D9ED7}"/>
              </a:ext>
            </a:extLst>
          </p:cNvPr>
          <p:cNvSpPr txBox="1"/>
          <p:nvPr/>
        </p:nvSpPr>
        <p:spPr>
          <a:xfrm>
            <a:off x="414196" y="316489"/>
            <a:ext cx="6097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800" u="sng" dirty="0"/>
              <a:t>Η αυτοματοποίηση εντός του </a:t>
            </a:r>
            <a:r>
              <a:rPr lang="en-US" sz="2800" u="sng" dirty="0"/>
              <a:t>Jira</a:t>
            </a:r>
            <a:endParaRPr lang="en-US" sz="2800" dirty="0"/>
          </a:p>
        </p:txBody>
      </p:sp>
      <p:pic>
        <p:nvPicPr>
          <p:cNvPr id="2" name="Εικόνα 1" descr="Εικόνα που περιέχει κείμενο, στιγμιότυπο οθόνης, λογισμικό, εικονίδιο υπολογιστή&#10;&#10;Περιγραφή που δημιουργήθηκε αυτόματα">
            <a:extLst>
              <a:ext uri="{FF2B5EF4-FFF2-40B4-BE49-F238E27FC236}">
                <a16:creationId xmlns:a16="http://schemas.microsoft.com/office/drawing/2014/main" id="{E503A7E8-B559-BBE2-5FE9-F4B9BE7754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43" t="20062" r="347" b="4939"/>
          <a:stretch/>
        </p:blipFill>
        <p:spPr bwMode="auto">
          <a:xfrm>
            <a:off x="1822636" y="1723735"/>
            <a:ext cx="8546727" cy="41875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41617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ED3CE2-EE51-EC08-0147-D9F8049D9ED7}"/>
              </a:ext>
            </a:extLst>
          </p:cNvPr>
          <p:cNvSpPr txBox="1"/>
          <p:nvPr/>
        </p:nvSpPr>
        <p:spPr>
          <a:xfrm>
            <a:off x="414195" y="316489"/>
            <a:ext cx="70096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800" u="sng" dirty="0"/>
              <a:t>Μερικά στατιστικά που εμφανίζονται στο </a:t>
            </a:r>
            <a:r>
              <a:rPr lang="en-US" sz="2800" u="sng" dirty="0"/>
              <a:t>Jira</a:t>
            </a:r>
            <a:endParaRPr lang="en-US" sz="2800" dirty="0"/>
          </a:p>
        </p:txBody>
      </p:sp>
      <p:pic>
        <p:nvPicPr>
          <p:cNvPr id="4" name="Εικόνα 3" descr="Εικόνα που περιέχει κείμενο, στιγμιότυπο οθόνης, λογισμικό, εικονίδιο υπολογιστή&#10;&#10;Περιγραφή που δημιουργήθηκε αυτόματα">
            <a:extLst>
              <a:ext uri="{FF2B5EF4-FFF2-40B4-BE49-F238E27FC236}">
                <a16:creationId xmlns:a16="http://schemas.microsoft.com/office/drawing/2014/main" id="{F8101041-8053-99E5-793C-181221D60E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06" r="521" b="31173"/>
          <a:stretch/>
        </p:blipFill>
        <p:spPr bwMode="auto">
          <a:xfrm>
            <a:off x="414194" y="917427"/>
            <a:ext cx="6656440" cy="25223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Εικόνα 4" descr="Εικόνα που περιέχει κείμενο, λογισμικό, εικονίδιο υπολογιστή, λειτουργικό σύστημα&#10;&#10;Περιγραφή που δημιουργήθηκε αυτόματα">
            <a:extLst>
              <a:ext uri="{FF2B5EF4-FFF2-40B4-BE49-F238E27FC236}">
                <a16:creationId xmlns:a16="http://schemas.microsoft.com/office/drawing/2014/main" id="{EC1FD2B0-F286-D396-DE04-2A5E4A3618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04" t="25617" r="521" b="17284"/>
          <a:stretch/>
        </p:blipFill>
        <p:spPr bwMode="auto">
          <a:xfrm>
            <a:off x="9578108" y="839709"/>
            <a:ext cx="2466109" cy="46703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Εικόνα 5" descr="Εικόνα που περιέχει κείμενο, στιγμιότυπο οθόνης, λογισμικό, εικονίδιο υπολογιστή&#10;&#10;Περιγραφή που δημιουργήθηκε αυτόματα">
            <a:extLst>
              <a:ext uri="{FF2B5EF4-FFF2-40B4-BE49-F238E27FC236}">
                <a16:creationId xmlns:a16="http://schemas.microsoft.com/office/drawing/2014/main" id="{6CC6B5FD-5054-B4BF-C39C-D2337C5A37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951" t="27778" r="1389" b="5555"/>
          <a:stretch/>
        </p:blipFill>
        <p:spPr bwMode="auto">
          <a:xfrm>
            <a:off x="7070634" y="839709"/>
            <a:ext cx="2628661" cy="46703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16325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4C04C9-C47D-533E-ADBC-AD0D5060DA65}"/>
              </a:ext>
            </a:extLst>
          </p:cNvPr>
          <p:cNvSpPr txBox="1">
            <a:spLocks/>
          </p:cNvSpPr>
          <p:nvPr/>
        </p:nvSpPr>
        <p:spPr>
          <a:xfrm>
            <a:off x="761802" y="1177048"/>
            <a:ext cx="4646905" cy="5179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000" dirty="0"/>
          </a:p>
        </p:txBody>
      </p:sp>
      <p:pic>
        <p:nvPicPr>
          <p:cNvPr id="10" name="Picture 9" descr="Γραφείο με στοιχεία παραγωγικότητας">
            <a:extLst>
              <a:ext uri="{FF2B5EF4-FFF2-40B4-BE49-F238E27FC236}">
                <a16:creationId xmlns:a16="http://schemas.microsoft.com/office/drawing/2014/main" id="{85EA5701-1386-15AE-77EC-44A36D8C5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92" r="13507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BF0D0F5-AFC4-60EE-AF91-CD18A9766561}"/>
              </a:ext>
            </a:extLst>
          </p:cNvPr>
          <p:cNvSpPr txBox="1">
            <a:spLocks/>
          </p:cNvSpPr>
          <p:nvPr/>
        </p:nvSpPr>
        <p:spPr>
          <a:xfrm>
            <a:off x="1189896" y="-544223"/>
            <a:ext cx="1435880" cy="4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3700" dirty="0"/>
          </a:p>
        </p:txBody>
      </p:sp>
      <p:pic>
        <p:nvPicPr>
          <p:cNvPr id="3074" name="Picture 2" descr="ClickUp Reviews: Pricing &amp; Software Features 2024 - Financesonline.com">
            <a:extLst>
              <a:ext uri="{FF2B5EF4-FFF2-40B4-BE49-F238E27FC236}">
                <a16:creationId xmlns:a16="http://schemas.microsoft.com/office/drawing/2014/main" id="{EEF3678B-3005-E8C7-3982-6BEAC1447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85" y="22853"/>
            <a:ext cx="3677478" cy="141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EE6937-66D5-51B3-679C-1AE18CCFEC69}"/>
              </a:ext>
            </a:extLst>
          </p:cNvPr>
          <p:cNvSpPr txBox="1"/>
          <p:nvPr/>
        </p:nvSpPr>
        <p:spPr>
          <a:xfrm>
            <a:off x="414837" y="2136338"/>
            <a:ext cx="50873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Το </a:t>
            </a:r>
            <a:r>
              <a:rPr lang="el-GR" dirty="0" err="1"/>
              <a:t>all</a:t>
            </a:r>
            <a:r>
              <a:rPr lang="el-GR" dirty="0"/>
              <a:t>-in-</a:t>
            </a:r>
            <a:r>
              <a:rPr lang="el-GR" dirty="0" err="1"/>
              <a:t>one</a:t>
            </a:r>
            <a:r>
              <a:rPr lang="el-GR" dirty="0"/>
              <a:t> εργαλείο παραγωγικότητας που εξοικονομεί χρόνο και αυξάνει την παραγωγικότητα.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Πετυχαίνει την οργάνωση και διαχείριση έργων και τμημάτων τους και τη συνεργασία και επικοινωνία των μελών στον ίδιο χώρο.</a:t>
            </a:r>
          </a:p>
        </p:txBody>
      </p:sp>
    </p:spTree>
    <p:extLst>
      <p:ext uri="{BB962C8B-B14F-4D97-AF65-F5344CB8AC3E}">
        <p14:creationId xmlns:p14="http://schemas.microsoft.com/office/powerpoint/2010/main" val="4216369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4C04C9-C47D-533E-ADBC-AD0D5060DA65}"/>
              </a:ext>
            </a:extLst>
          </p:cNvPr>
          <p:cNvSpPr txBox="1">
            <a:spLocks/>
          </p:cNvSpPr>
          <p:nvPr/>
        </p:nvSpPr>
        <p:spPr>
          <a:xfrm>
            <a:off x="761802" y="1177048"/>
            <a:ext cx="4646905" cy="5179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000" dirty="0"/>
          </a:p>
        </p:txBody>
      </p:sp>
      <p:pic>
        <p:nvPicPr>
          <p:cNvPr id="10" name="Picture 9" descr="Γραφείο με στοιχεία παραγωγικότητας">
            <a:extLst>
              <a:ext uri="{FF2B5EF4-FFF2-40B4-BE49-F238E27FC236}">
                <a16:creationId xmlns:a16="http://schemas.microsoft.com/office/drawing/2014/main" id="{85EA5701-1386-15AE-77EC-44A36D8C5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92" r="13507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BF0D0F5-AFC4-60EE-AF91-CD18A9766561}"/>
              </a:ext>
            </a:extLst>
          </p:cNvPr>
          <p:cNvSpPr txBox="1">
            <a:spLocks/>
          </p:cNvSpPr>
          <p:nvPr/>
        </p:nvSpPr>
        <p:spPr>
          <a:xfrm>
            <a:off x="1189896" y="-544223"/>
            <a:ext cx="1435880" cy="4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3700" dirty="0"/>
          </a:p>
        </p:txBody>
      </p:sp>
      <p:pic>
        <p:nvPicPr>
          <p:cNvPr id="3074" name="Picture 2" descr="ClickUp Reviews: Pricing &amp; Software Features 2024 - Financesonline.com">
            <a:extLst>
              <a:ext uri="{FF2B5EF4-FFF2-40B4-BE49-F238E27FC236}">
                <a16:creationId xmlns:a16="http://schemas.microsoft.com/office/drawing/2014/main" id="{EEF3678B-3005-E8C7-3982-6BEAC1447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85" y="22853"/>
            <a:ext cx="3677478" cy="141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6655AF-B047-493E-4A03-E2DD0A9D4D00}"/>
              </a:ext>
            </a:extLst>
          </p:cNvPr>
          <p:cNvSpPr txBox="1"/>
          <p:nvPr/>
        </p:nvSpPr>
        <p:spPr>
          <a:xfrm>
            <a:off x="478211" y="1756372"/>
            <a:ext cx="47909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Ενσωματωμένη τεχνητή νοημοσύνη (AI) για αυτόματη οργάνωση και προτάσεις βελτιώσεων.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Ολοκληρωμένη διασύνδεση με πολλές δημοφιλείς εφαρμογές και εργαλεία, όπως </a:t>
            </a:r>
            <a:r>
              <a:rPr lang="el-GR" dirty="0" err="1"/>
              <a:t>Slack</a:t>
            </a:r>
            <a:r>
              <a:rPr lang="el-GR" dirty="0"/>
              <a:t>, </a:t>
            </a:r>
            <a:r>
              <a:rPr lang="el-GR" dirty="0" err="1"/>
              <a:t>Google</a:t>
            </a:r>
            <a:r>
              <a:rPr lang="el-GR" dirty="0"/>
              <a:t> </a:t>
            </a:r>
            <a:r>
              <a:rPr lang="el-GR" dirty="0" err="1"/>
              <a:t>Drive</a:t>
            </a:r>
            <a:r>
              <a:rPr lang="el-GR" dirty="0"/>
              <a:t>, Microsoft </a:t>
            </a:r>
            <a:r>
              <a:rPr lang="el-GR" dirty="0" err="1"/>
              <a:t>Teams</a:t>
            </a:r>
            <a:r>
              <a:rPr lang="el-GR" dirty="0"/>
              <a:t> και πολλά άλλα.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Υποστήριξη </a:t>
            </a:r>
            <a:r>
              <a:rPr lang="el-GR" dirty="0" err="1"/>
              <a:t>Agile</a:t>
            </a:r>
            <a:r>
              <a:rPr lang="el-GR" dirty="0"/>
              <a:t> μεθόδων όπως </a:t>
            </a:r>
            <a:r>
              <a:rPr lang="el-GR" dirty="0" err="1"/>
              <a:t>Scrum</a:t>
            </a:r>
            <a:r>
              <a:rPr lang="el-GR" dirty="0"/>
              <a:t>, </a:t>
            </a:r>
            <a:r>
              <a:rPr lang="el-GR" dirty="0" err="1"/>
              <a:t>Kanban</a:t>
            </a:r>
            <a:r>
              <a:rPr lang="el-GR" dirty="0"/>
              <a:t>, XP</a:t>
            </a:r>
          </a:p>
          <a:p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Εργαλεία για επικοινωνία και συνεργασία των μελών όπως τα</a:t>
            </a:r>
            <a:r>
              <a:rPr lang="en-US" dirty="0"/>
              <a:t> Docs</a:t>
            </a:r>
            <a:r>
              <a:rPr lang="el-GR" dirty="0"/>
              <a:t>, Έγγραφα με </a:t>
            </a:r>
            <a:r>
              <a:rPr lang="en-US" dirty="0"/>
              <a:t>real-time </a:t>
            </a:r>
            <a:r>
              <a:rPr lang="el-GR" dirty="0"/>
              <a:t>επεξεργασία για χρήση σε </a:t>
            </a:r>
            <a:r>
              <a:rPr lang="en-US" dirty="0"/>
              <a:t>meetings </a:t>
            </a:r>
            <a:r>
              <a:rPr lang="el-GR" dirty="0"/>
              <a:t>και </a:t>
            </a:r>
            <a:r>
              <a:rPr lang="en-US" dirty="0"/>
              <a:t>brainstorming.</a:t>
            </a:r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78A97-D620-13B7-52FA-B0ABAE10DE04}"/>
              </a:ext>
            </a:extLst>
          </p:cNvPr>
          <p:cNvSpPr txBox="1"/>
          <p:nvPr/>
        </p:nvSpPr>
        <p:spPr>
          <a:xfrm>
            <a:off x="761802" y="1110041"/>
            <a:ext cx="32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Χαρακτηριστικά που το διαφοροποιούν:</a:t>
            </a:r>
          </a:p>
        </p:txBody>
      </p:sp>
    </p:spTree>
    <p:extLst>
      <p:ext uri="{BB962C8B-B14F-4D97-AF65-F5344CB8AC3E}">
        <p14:creationId xmlns:p14="http://schemas.microsoft.com/office/powerpoint/2010/main" val="613307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BADC9-5193-0B43-C99C-7E556C1E89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50838"/>
            <a:ext cx="4646613" cy="1624012"/>
          </a:xfrm>
        </p:spPr>
        <p:txBody>
          <a:bodyPr anchor="ctr">
            <a:normAutofit/>
          </a:bodyPr>
          <a:lstStyle/>
          <a:p>
            <a:pPr algn="ctr"/>
            <a:r>
              <a:rPr lang="el-GR" sz="3600" dirty="0"/>
              <a:t>Τι θα δούμε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C4751-69E9-17BF-2831-15EB323868D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2550" y="350838"/>
            <a:ext cx="4646613" cy="5180012"/>
          </a:xfrm>
        </p:spPr>
        <p:txBody>
          <a:bodyPr anchor="ctr">
            <a:normAutofit/>
          </a:bodyPr>
          <a:lstStyle/>
          <a:p>
            <a:r>
              <a:rPr lang="el-GR" sz="2000" dirty="0"/>
              <a:t>Τι είναι διαχείριση έργου</a:t>
            </a:r>
          </a:p>
          <a:p>
            <a:r>
              <a:rPr lang="el-GR" sz="2000" dirty="0"/>
              <a:t>Περιγραφή  του προβλήματος	</a:t>
            </a:r>
          </a:p>
          <a:p>
            <a:r>
              <a:rPr lang="el-GR" sz="2000" dirty="0"/>
              <a:t>Παρουσίαση λογισμικών διαχείρισης έργου</a:t>
            </a:r>
            <a:endParaRPr lang="en-GB" sz="2000" dirty="0"/>
          </a:p>
          <a:p>
            <a:r>
              <a:rPr lang="el-GR" sz="2000" dirty="0"/>
              <a:t>Σύγκριση λογισμικών</a:t>
            </a:r>
          </a:p>
          <a:p>
            <a:r>
              <a:rPr lang="el-GR" sz="2000" dirty="0"/>
              <a:t>Συμπεράσματα</a:t>
            </a:r>
            <a:endParaRPr lang="en-GB" sz="2000" dirty="0"/>
          </a:p>
        </p:txBody>
      </p:sp>
      <p:pic>
        <p:nvPicPr>
          <p:cNvPr id="22" name="Picture 21" descr="Γραφείο με στοιχεία παραγωγικότητας">
            <a:extLst>
              <a:ext uri="{FF2B5EF4-FFF2-40B4-BE49-F238E27FC236}">
                <a16:creationId xmlns:a16="http://schemas.microsoft.com/office/drawing/2014/main" id="{309CDEC8-7CB6-6BB5-18BA-2B3503AEC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92" r="13507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01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ED3CE2-EE51-EC08-0147-D9F8049D9ED7}"/>
              </a:ext>
            </a:extLst>
          </p:cNvPr>
          <p:cNvSpPr txBox="1"/>
          <p:nvPr/>
        </p:nvSpPr>
        <p:spPr>
          <a:xfrm>
            <a:off x="414195" y="316489"/>
            <a:ext cx="70096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 err="1"/>
              <a:t>ClickUp</a:t>
            </a:r>
            <a:r>
              <a:rPr lang="en-US" sz="2800" u="sng" dirty="0"/>
              <a:t> Project Management/Ai</a:t>
            </a:r>
            <a:endParaRPr lang="en-US" sz="2800" dirty="0"/>
          </a:p>
        </p:txBody>
      </p:sp>
      <p:pic>
        <p:nvPicPr>
          <p:cNvPr id="2" name="Εικόνα 1" descr="Εικόνα που περιέχει στιγμιότυπο οθόνης, κείμενο, λογισμικό, εικονίδιο υπολογιστή&#10;&#10;Περιγραφή που δημιουργήθηκε αυτόματα">
            <a:extLst>
              <a:ext uri="{FF2B5EF4-FFF2-40B4-BE49-F238E27FC236}">
                <a16:creationId xmlns:a16="http://schemas.microsoft.com/office/drawing/2014/main" id="{707943DC-B080-D383-085B-ABC302103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41" r="61632" b="7716"/>
          <a:stretch/>
        </p:blipFill>
        <p:spPr bwMode="auto">
          <a:xfrm>
            <a:off x="120073" y="2874589"/>
            <a:ext cx="4084349" cy="45827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Εικόνα 6" descr="Εικόνα που περιέχει στιγμιότυπο οθόνης, κείμενο, λογισμικό, εικονίδιο υπολογιστή&#10;&#10;Περιγραφή που δημιουργήθηκε αυτόματα">
            <a:extLst>
              <a:ext uri="{FF2B5EF4-FFF2-40B4-BE49-F238E27FC236}">
                <a16:creationId xmlns:a16="http://schemas.microsoft.com/office/drawing/2014/main" id="{29548980-2272-3B42-34E5-D8D43347A1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41" b="45370"/>
          <a:stretch/>
        </p:blipFill>
        <p:spPr bwMode="auto">
          <a:xfrm>
            <a:off x="120072" y="905164"/>
            <a:ext cx="11767127" cy="1969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Εικόνα 7" descr="Εικόνα που περιέχει κείμενο, στιγμιότυπο οθόνης, λογισμικό, εικονίδιο υπολογιστή&#10;&#10;Περιγραφή που δημιουργήθηκε αυτόματα">
            <a:extLst>
              <a:ext uri="{FF2B5EF4-FFF2-40B4-BE49-F238E27FC236}">
                <a16:creationId xmlns:a16="http://schemas.microsoft.com/office/drawing/2014/main" id="{4C78F01B-A4B9-EDB1-4556-3499879206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52" t="20679" r="1042" b="6790"/>
          <a:stretch/>
        </p:blipFill>
        <p:spPr bwMode="auto">
          <a:xfrm>
            <a:off x="4010576" y="2940044"/>
            <a:ext cx="6559721" cy="36014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Εικόνα 8" descr="Εικόνα που περιέχει κείμενο, λογισμικό, εικονίδιο υπολογιστή, λογισμικό πολυμέσων&#10;&#10;Περιγραφή που δημιουργήθηκε αυτόματα">
            <a:extLst>
              <a:ext uri="{FF2B5EF4-FFF2-40B4-BE49-F238E27FC236}">
                <a16:creationId xmlns:a16="http://schemas.microsoft.com/office/drawing/2014/main" id="{9D25FF30-02A9-0683-02FA-8F2D7F8D64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08" t="15741" r="24653" b="11111"/>
          <a:stretch/>
        </p:blipFill>
        <p:spPr bwMode="auto">
          <a:xfrm>
            <a:off x="7987580" y="2562629"/>
            <a:ext cx="2582717" cy="42953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71650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ED3CE2-EE51-EC08-0147-D9F8049D9ED7}"/>
              </a:ext>
            </a:extLst>
          </p:cNvPr>
          <p:cNvSpPr txBox="1"/>
          <p:nvPr/>
        </p:nvSpPr>
        <p:spPr>
          <a:xfrm>
            <a:off x="414195" y="316489"/>
            <a:ext cx="70096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/>
              <a:t>Dashboard</a:t>
            </a:r>
            <a:endParaRPr lang="en-US" sz="2800" dirty="0"/>
          </a:p>
        </p:txBody>
      </p:sp>
      <p:pic>
        <p:nvPicPr>
          <p:cNvPr id="4" name="Εικόνα 3" descr="Εικόνα που περιέχει κείμενο, στιγμιότυπο οθόνης, λογισμικό, εικονίδιο υπολογιστή&#10;&#10;Περιγραφή που δημιουργήθηκε αυτόματα">
            <a:extLst>
              <a:ext uri="{FF2B5EF4-FFF2-40B4-BE49-F238E27FC236}">
                <a16:creationId xmlns:a16="http://schemas.microsoft.com/office/drawing/2014/main" id="{C3A6E0D3-DDF5-FAD4-4AF8-07EA2FE24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9" b="4321"/>
          <a:stretch/>
        </p:blipFill>
        <p:spPr bwMode="auto">
          <a:xfrm>
            <a:off x="692727" y="868073"/>
            <a:ext cx="10852728" cy="51437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29328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 descr="Εικόνα που περιέχει κείμενο, στιγμιότυπο οθόνης, λογισμικό, λογισμικό πολυμέσων&#10;&#10;Περιγραφή που δημιουργήθηκε αυτόματα">
            <a:extLst>
              <a:ext uri="{FF2B5EF4-FFF2-40B4-BE49-F238E27FC236}">
                <a16:creationId xmlns:a16="http://schemas.microsoft.com/office/drawing/2014/main" id="{EEE03E2A-5C1C-7957-9BD7-7914099EC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70" t="13580" r="19445" b="6481"/>
          <a:stretch/>
        </p:blipFill>
        <p:spPr bwMode="auto">
          <a:xfrm>
            <a:off x="209066" y="783025"/>
            <a:ext cx="6014451" cy="44126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Εικόνα 2" descr="Εικόνα που περιέχει κείμενο, στιγμιότυπο οθόνης, λογισμικό, εικονίδιο υπολογιστή&#10;&#10;Περιγραφή που δημιουργήθηκε αυτόματα">
            <a:extLst>
              <a:ext uri="{FF2B5EF4-FFF2-40B4-BE49-F238E27FC236}">
                <a16:creationId xmlns:a16="http://schemas.microsoft.com/office/drawing/2014/main" id="{64E20259-5A83-BC5B-1F8D-1A34F2D247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65" t="11111" r="13263" b="6864"/>
          <a:stretch/>
        </p:blipFill>
        <p:spPr bwMode="auto">
          <a:xfrm>
            <a:off x="6119141" y="783025"/>
            <a:ext cx="6072859" cy="48881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0C6BD4-9968-0754-04F1-FEC61A2CA867}"/>
              </a:ext>
            </a:extLst>
          </p:cNvPr>
          <p:cNvSpPr txBox="1"/>
          <p:nvPr/>
        </p:nvSpPr>
        <p:spPr>
          <a:xfrm>
            <a:off x="209066" y="307616"/>
            <a:ext cx="74767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Integration </a:t>
            </a:r>
            <a:r>
              <a:rPr lang="el-GR" sz="2800" u="sng" dirty="0"/>
              <a:t>και </a:t>
            </a:r>
            <a:r>
              <a:rPr lang="en-US" sz="2800" u="sng" dirty="0" err="1"/>
              <a:t>ClickApps</a:t>
            </a:r>
            <a:endParaRPr lang="en-US" sz="2800" u="sn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628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Γραφείο με στοιχεία παραγωγικότητας">
            <a:extLst>
              <a:ext uri="{FF2B5EF4-FFF2-40B4-BE49-F238E27FC236}">
                <a16:creationId xmlns:a16="http://schemas.microsoft.com/office/drawing/2014/main" id="{4511BE33-0656-F6B2-CC6D-B8DB13A249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92" r="13507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2498520-B172-D7F9-6D81-071FD99E00D2}"/>
              </a:ext>
            </a:extLst>
          </p:cNvPr>
          <p:cNvSpPr txBox="1">
            <a:spLocks/>
          </p:cNvSpPr>
          <p:nvPr/>
        </p:nvSpPr>
        <p:spPr>
          <a:xfrm>
            <a:off x="356243" y="413597"/>
            <a:ext cx="5022915" cy="792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l-GR" sz="3600" dirty="0"/>
              <a:t>Σύγκριση</a:t>
            </a:r>
            <a:endParaRPr lang="en-GB" sz="36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5C16AF1-A828-E129-886E-4503A3A71FF3}"/>
              </a:ext>
            </a:extLst>
          </p:cNvPr>
          <p:cNvSpPr txBox="1">
            <a:spLocks/>
          </p:cNvSpPr>
          <p:nvPr/>
        </p:nvSpPr>
        <p:spPr>
          <a:xfrm>
            <a:off x="174296" y="1206467"/>
            <a:ext cx="5386811" cy="3621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l-GR" sz="1800" dirty="0"/>
          </a:p>
        </p:txBody>
      </p:sp>
      <p:graphicFrame>
        <p:nvGraphicFramePr>
          <p:cNvPr id="3" name="Πίνακας 2">
            <a:extLst>
              <a:ext uri="{FF2B5EF4-FFF2-40B4-BE49-F238E27FC236}">
                <a16:creationId xmlns:a16="http://schemas.microsoft.com/office/drawing/2014/main" id="{54659B7C-E150-4C2B-FA84-F859A075E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451486"/>
              </p:ext>
            </p:extLst>
          </p:nvPr>
        </p:nvGraphicFramePr>
        <p:xfrm>
          <a:off x="174296" y="1484768"/>
          <a:ext cx="5782885" cy="5261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3545">
                  <a:extLst>
                    <a:ext uri="{9D8B030D-6E8A-4147-A177-3AD203B41FA5}">
                      <a16:colId xmlns:a16="http://schemas.microsoft.com/office/drawing/2014/main" val="2520493879"/>
                    </a:ext>
                  </a:extLst>
                </a:gridCol>
                <a:gridCol w="1264822">
                  <a:extLst>
                    <a:ext uri="{9D8B030D-6E8A-4147-A177-3AD203B41FA5}">
                      <a16:colId xmlns:a16="http://schemas.microsoft.com/office/drawing/2014/main" val="597849254"/>
                    </a:ext>
                  </a:extLst>
                </a:gridCol>
                <a:gridCol w="1185442">
                  <a:extLst>
                    <a:ext uri="{9D8B030D-6E8A-4147-A177-3AD203B41FA5}">
                      <a16:colId xmlns:a16="http://schemas.microsoft.com/office/drawing/2014/main" val="2656548174"/>
                    </a:ext>
                  </a:extLst>
                </a:gridCol>
                <a:gridCol w="1619076">
                  <a:extLst>
                    <a:ext uri="{9D8B030D-6E8A-4147-A177-3AD203B41FA5}">
                      <a16:colId xmlns:a16="http://schemas.microsoft.com/office/drawing/2014/main" val="2441411568"/>
                    </a:ext>
                  </a:extLst>
                </a:gridCol>
              </a:tblGrid>
              <a:tr h="46451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 dirty="0">
                          <a:solidFill>
                            <a:schemeClr val="tx1"/>
                          </a:solidFill>
                          <a:effectLst/>
                        </a:rPr>
                        <a:t>Εργαλείο</a:t>
                      </a:r>
                      <a:endParaRPr lang="en-US" sz="10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0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 dirty="0">
                          <a:solidFill>
                            <a:schemeClr val="tx1"/>
                          </a:solidFill>
                          <a:effectLst/>
                        </a:rPr>
                        <a:t>Κατηγορία</a:t>
                      </a:r>
                      <a:endParaRPr lang="en-US" sz="1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0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solidFill>
                            <a:schemeClr val="tx1"/>
                          </a:solidFill>
                          <a:effectLst/>
                        </a:rPr>
                        <a:t>Github</a:t>
                      </a:r>
                      <a:endParaRPr lang="en-US" sz="1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0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Jira</a:t>
                      </a:r>
                      <a:endParaRPr lang="en-US" sz="1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0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solidFill>
                            <a:schemeClr val="tx1"/>
                          </a:solidFill>
                          <a:effectLst/>
                        </a:rPr>
                        <a:t>ClickUp</a:t>
                      </a:r>
                      <a:endParaRPr lang="en-US" sz="1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44392"/>
                  </a:ext>
                </a:extLst>
              </a:tr>
              <a:tr h="3686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 dirty="0">
                          <a:solidFill>
                            <a:schemeClr val="tx1"/>
                          </a:solidFill>
                          <a:effectLst/>
                        </a:rPr>
                        <a:t>Αριθμός Ταυτόχρονων Χρηστών</a:t>
                      </a:r>
                      <a:endParaRPr lang="en-US" sz="1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kern="100">
                          <a:effectLst/>
                        </a:rPr>
                        <a:t> </a:t>
                      </a:r>
                      <a:endParaRPr lang="en-US" sz="1000" kern="1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ΑΠΕΡΙΟΡΙΣΤΟΣ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 </a:t>
                      </a:r>
                      <a:endParaRPr lang="en-US" sz="1000" kern="1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Έως 10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 </a:t>
                      </a:r>
                      <a:endParaRPr lang="en-US" sz="1000" kern="1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ΑΠΕΡΙΟΡΙΣΤΟΣ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extLst>
                  <a:ext uri="{0D108BD9-81ED-4DB2-BD59-A6C34878D82A}">
                    <a16:rowId xmlns:a16="http://schemas.microsoft.com/office/drawing/2014/main" val="571995572"/>
                  </a:ext>
                </a:extLst>
              </a:tr>
              <a:tr h="3686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 dirty="0">
                          <a:solidFill>
                            <a:schemeClr val="tx1"/>
                          </a:solidFill>
                          <a:effectLst/>
                        </a:rPr>
                        <a:t>Υποστήριξη Ευέλικτων Μεθόδων</a:t>
                      </a:r>
                      <a:endParaRPr lang="en-US" sz="1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 </a:t>
                      </a:r>
                      <a:endParaRPr lang="en-US" sz="1000" kern="1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ΜΕΡΙΚΗ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 </a:t>
                      </a:r>
                      <a:endParaRPr lang="en-US" sz="1000" kern="1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ΝΑΙ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 dirty="0">
                          <a:effectLst/>
                        </a:rPr>
                        <a:t> </a:t>
                      </a:r>
                      <a:endParaRPr lang="en-US" sz="1000" kern="1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 dirty="0">
                          <a:effectLst/>
                        </a:rPr>
                        <a:t>ΝΑΙ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extLst>
                  <a:ext uri="{0D108BD9-81ED-4DB2-BD59-A6C34878D82A}">
                    <a16:rowId xmlns:a16="http://schemas.microsoft.com/office/drawing/2014/main" val="756732675"/>
                  </a:ext>
                </a:extLst>
              </a:tr>
              <a:tr h="3735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 dirty="0">
                          <a:solidFill>
                            <a:schemeClr val="tx1"/>
                          </a:solidFill>
                          <a:effectLst/>
                        </a:rPr>
                        <a:t>Ανοιχτού Κώδικα</a:t>
                      </a:r>
                      <a:endParaRPr lang="en-US" sz="1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 </a:t>
                      </a:r>
                      <a:endParaRPr lang="en-US" sz="1000" kern="1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ΝΑΙ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 </a:t>
                      </a:r>
                      <a:endParaRPr lang="en-US" sz="1000" kern="1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ΟΧΙ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 </a:t>
                      </a:r>
                      <a:endParaRPr lang="en-US" sz="1000" kern="1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ΟΧΙ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extLst>
                  <a:ext uri="{0D108BD9-81ED-4DB2-BD59-A6C34878D82A}">
                    <a16:rowId xmlns:a16="http://schemas.microsoft.com/office/drawing/2014/main" val="463490817"/>
                  </a:ext>
                </a:extLst>
              </a:tr>
              <a:tr h="4984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 dirty="0">
                          <a:solidFill>
                            <a:schemeClr val="tx1"/>
                          </a:solidFill>
                          <a:effectLst/>
                        </a:rPr>
                        <a:t>Δυνατότητα Χρονοπρογραμματισμού</a:t>
                      </a:r>
                      <a:endParaRPr lang="en-US" sz="1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 </a:t>
                      </a:r>
                      <a:endParaRPr lang="en-US" sz="1000" kern="1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ΑΥΤΟΜΑΤΗ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 </a:t>
                      </a:r>
                      <a:endParaRPr lang="en-US" sz="1000" kern="1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ΑΥΤΟΜΑΤΗ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 </a:t>
                      </a:r>
                      <a:endParaRPr lang="en-US" sz="1000" kern="1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ΝΑΙ ΑΛΛΑ ΟΧΙ ΠΛΗΡΩΣ ΑΥΤΟΜΑΤΗ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extLst>
                  <a:ext uri="{0D108BD9-81ED-4DB2-BD59-A6C34878D82A}">
                    <a16:rowId xmlns:a16="http://schemas.microsoft.com/office/drawing/2014/main" val="3316313365"/>
                  </a:ext>
                </a:extLst>
              </a:tr>
              <a:tr h="3686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 dirty="0">
                          <a:solidFill>
                            <a:schemeClr val="tx1"/>
                          </a:solidFill>
                          <a:effectLst/>
                        </a:rPr>
                        <a:t>Διαχείριση</a:t>
                      </a:r>
                      <a:endParaRPr lang="en-US" sz="10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 dirty="0">
                          <a:solidFill>
                            <a:schemeClr val="tx1"/>
                          </a:solidFill>
                          <a:effectLst/>
                        </a:rPr>
                        <a:t>Κόστους</a:t>
                      </a:r>
                      <a:endParaRPr lang="en-US" sz="1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kern="100">
                          <a:effectLst/>
                        </a:rPr>
                        <a:t> </a:t>
                      </a:r>
                      <a:endParaRPr lang="en-US" sz="1000" kern="1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ΟΧΙ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ΜΕΣΩ ΠΡΟΣΘΕΤΟΥ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 </a:t>
                      </a:r>
                      <a:endParaRPr lang="en-US" sz="1000" kern="1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ΟΧΙ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extLst>
                  <a:ext uri="{0D108BD9-81ED-4DB2-BD59-A6C34878D82A}">
                    <a16:rowId xmlns:a16="http://schemas.microsoft.com/office/drawing/2014/main" val="2453569130"/>
                  </a:ext>
                </a:extLst>
              </a:tr>
              <a:tr h="3686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 dirty="0">
                          <a:solidFill>
                            <a:schemeClr val="tx1"/>
                          </a:solidFill>
                          <a:effectLst/>
                        </a:rPr>
                        <a:t>Διαχείριση Ρίσκου</a:t>
                      </a:r>
                      <a:endParaRPr lang="en-US" sz="1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 </a:t>
                      </a:r>
                      <a:endParaRPr lang="en-US" sz="1000" kern="1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ΜΕΡΙΚΗ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ΜΕΣΩ ΠΡΟΣΘΕΤΟΥ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ΜΕΡΙΚΗ ΜΕΣΩ ΧΑΡΑΚΤΗΡΙΣΤΙΚΩΝ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extLst>
                  <a:ext uri="{0D108BD9-81ED-4DB2-BD59-A6C34878D82A}">
                    <a16:rowId xmlns:a16="http://schemas.microsoft.com/office/drawing/2014/main" val="2646760202"/>
                  </a:ext>
                </a:extLst>
              </a:tr>
              <a:tr h="3686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 dirty="0">
                          <a:solidFill>
                            <a:schemeClr val="tx1"/>
                          </a:solidFill>
                          <a:effectLst/>
                        </a:rPr>
                        <a:t>Ανίχνευση Σφαλμάτων</a:t>
                      </a:r>
                      <a:endParaRPr lang="en-US" sz="1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 </a:t>
                      </a:r>
                      <a:endParaRPr lang="en-US" sz="1000" kern="1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ΝΑΙ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 </a:t>
                      </a:r>
                      <a:endParaRPr lang="en-US" sz="1000" kern="1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ΝΑΙ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 </a:t>
                      </a:r>
                      <a:endParaRPr lang="en-US" sz="1000" kern="1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ΝΑΙ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extLst>
                  <a:ext uri="{0D108BD9-81ED-4DB2-BD59-A6C34878D82A}">
                    <a16:rowId xmlns:a16="http://schemas.microsoft.com/office/drawing/2014/main" val="3857345483"/>
                  </a:ext>
                </a:extLst>
              </a:tr>
              <a:tr h="3686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 dirty="0">
                          <a:solidFill>
                            <a:schemeClr val="tx1"/>
                          </a:solidFill>
                          <a:effectLst/>
                        </a:rPr>
                        <a:t>Διαθέσιμος Αποθηκευτικός Χώρος</a:t>
                      </a:r>
                      <a:endParaRPr lang="en-US" sz="1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kern="100">
                          <a:effectLst/>
                        </a:rPr>
                        <a:t> </a:t>
                      </a:r>
                      <a:endParaRPr lang="en-US" sz="1000" kern="1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kern="100">
                          <a:effectLst/>
                        </a:rPr>
                        <a:t>500 MB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 </a:t>
                      </a:r>
                      <a:endParaRPr lang="en-US" sz="1000" kern="1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2 </a:t>
                      </a:r>
                      <a:r>
                        <a:rPr lang="en-US" sz="1050" kern="100">
                          <a:effectLst/>
                        </a:rPr>
                        <a:t>GB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en-US" sz="1000" kern="1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100 ΜΒ 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extLst>
                  <a:ext uri="{0D108BD9-81ED-4DB2-BD59-A6C34878D82A}">
                    <a16:rowId xmlns:a16="http://schemas.microsoft.com/office/drawing/2014/main" val="2117969802"/>
                  </a:ext>
                </a:extLst>
              </a:tr>
              <a:tr h="3686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 dirty="0">
                          <a:solidFill>
                            <a:schemeClr val="tx1"/>
                          </a:solidFill>
                          <a:effectLst/>
                        </a:rPr>
                        <a:t>Προσθήκη Πρόσθετων Εργαλείων</a:t>
                      </a:r>
                      <a:endParaRPr lang="en-US" sz="1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kern="100">
                          <a:effectLst/>
                        </a:rPr>
                        <a:t> </a:t>
                      </a:r>
                      <a:endParaRPr lang="en-US" sz="1000" kern="1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ΝΑΙ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 </a:t>
                      </a:r>
                      <a:endParaRPr lang="en-US" sz="1000" kern="1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ΝΑΙ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 </a:t>
                      </a:r>
                      <a:endParaRPr lang="en-US" sz="1000" kern="1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ΝΑΙ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extLst>
                  <a:ext uri="{0D108BD9-81ED-4DB2-BD59-A6C34878D82A}">
                    <a16:rowId xmlns:a16="http://schemas.microsoft.com/office/drawing/2014/main" val="4120924872"/>
                  </a:ext>
                </a:extLst>
              </a:tr>
              <a:tr h="3686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 dirty="0">
                          <a:solidFill>
                            <a:schemeClr val="tx1"/>
                          </a:solidFill>
                          <a:effectLst/>
                        </a:rPr>
                        <a:t>Ενσωματωμένη Τεχνητή Νοημοσύνη</a:t>
                      </a:r>
                      <a:endParaRPr lang="en-US" sz="1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kern="100" dirty="0">
                          <a:effectLst/>
                        </a:rPr>
                        <a:t> </a:t>
                      </a:r>
                      <a:endParaRPr lang="en-US" sz="1000" kern="1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kern="100" dirty="0">
                          <a:effectLst/>
                        </a:rPr>
                        <a:t>OXI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 </a:t>
                      </a:r>
                      <a:endParaRPr lang="en-US" sz="1000" kern="1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>
                          <a:effectLst/>
                        </a:rPr>
                        <a:t>ΟΧΙ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 dirty="0">
                          <a:effectLst/>
                        </a:rPr>
                        <a:t> </a:t>
                      </a:r>
                      <a:endParaRPr lang="en-US" sz="1000" kern="1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 dirty="0">
                          <a:effectLst/>
                        </a:rPr>
                        <a:t>ΝΑΙ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extLst>
                  <a:ext uri="{0D108BD9-81ED-4DB2-BD59-A6C34878D82A}">
                    <a16:rowId xmlns:a16="http://schemas.microsoft.com/office/drawing/2014/main" val="2781871927"/>
                  </a:ext>
                </a:extLst>
              </a:tr>
              <a:tr h="9290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 dirty="0">
                          <a:solidFill>
                            <a:schemeClr val="tx1"/>
                          </a:solidFill>
                          <a:effectLst/>
                        </a:rPr>
                        <a:t>Κοινό στο οποίο στοχεύει</a:t>
                      </a:r>
                      <a:endParaRPr lang="en-US" sz="1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 dirty="0">
                          <a:effectLst/>
                        </a:rPr>
                        <a:t>Ομάδες ανάπτυξης λογισμικού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 dirty="0">
                          <a:effectLst/>
                        </a:rPr>
                        <a:t>Ομάδες ανάπτυξης λογισμικού, ομάδες που χρησιμοποιούν ευέλικτες μεθόδους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50" kern="100" dirty="0">
                          <a:effectLst/>
                        </a:rPr>
                        <a:t>Ομάδες διαχείρισης γενικών έργων σε όλους τους τομείς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0723" marR="40723" marT="0" marB="0"/>
                </a:tc>
                <a:extLst>
                  <a:ext uri="{0D108BD9-81ED-4DB2-BD59-A6C34878D82A}">
                    <a16:rowId xmlns:a16="http://schemas.microsoft.com/office/drawing/2014/main" val="3767002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356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Γραφείο με στοιχεία παραγωγικότητας">
            <a:extLst>
              <a:ext uri="{FF2B5EF4-FFF2-40B4-BE49-F238E27FC236}">
                <a16:creationId xmlns:a16="http://schemas.microsoft.com/office/drawing/2014/main" id="{4511BE33-0656-F6B2-CC6D-B8DB13A249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92" r="13507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2498520-B172-D7F9-6D81-071FD99E00D2}"/>
              </a:ext>
            </a:extLst>
          </p:cNvPr>
          <p:cNvSpPr txBox="1">
            <a:spLocks/>
          </p:cNvSpPr>
          <p:nvPr/>
        </p:nvSpPr>
        <p:spPr>
          <a:xfrm>
            <a:off x="356243" y="323802"/>
            <a:ext cx="5022915" cy="792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l-GR" sz="3600" dirty="0"/>
              <a:t>Σύγκριση</a:t>
            </a:r>
            <a:endParaRPr lang="en-GB" sz="36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5C16AF1-A828-E129-886E-4503A3A71FF3}"/>
              </a:ext>
            </a:extLst>
          </p:cNvPr>
          <p:cNvSpPr txBox="1">
            <a:spLocks/>
          </p:cNvSpPr>
          <p:nvPr/>
        </p:nvSpPr>
        <p:spPr>
          <a:xfrm>
            <a:off x="174296" y="1206467"/>
            <a:ext cx="5386811" cy="3621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l-GR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DF7772-8118-4429-56B6-60C794765F31}"/>
              </a:ext>
            </a:extLst>
          </p:cNvPr>
          <p:cNvSpPr txBox="1"/>
          <p:nvPr/>
        </p:nvSpPr>
        <p:spPr>
          <a:xfrm>
            <a:off x="896293" y="1819747"/>
            <a:ext cx="42788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Στη συνέχεια συγκρίναμε τα λογισμικά με βάσει την ευχρηστία τους:</a:t>
            </a:r>
          </a:p>
          <a:p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GitHub: </a:t>
            </a:r>
            <a:r>
              <a:rPr lang="el-GR" dirty="0"/>
              <a:t>Αρκετά εύχρηστο, χωρίς περιττή πληροφορία για τους χρήστες, στοχεύει στην διευκόλυνση των προγραμματιστών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Jira: </a:t>
            </a:r>
            <a:r>
              <a:rPr lang="el-GR" dirty="0"/>
              <a:t>Ισχυρό αλλά περίπλοκο με αρκετά απότομη καμπύλη εκμάθησης, όχι ιδανικό για αρχάριους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ClickUp</a:t>
            </a:r>
            <a:r>
              <a:rPr lang="en-US" dirty="0"/>
              <a:t>: </a:t>
            </a:r>
            <a:r>
              <a:rPr lang="el-GR" dirty="0"/>
              <a:t>Εύχρηστο και ευέλικτο, παρέχει ολοκληρωμένη διαχείριση μέσω ενός ολοκληρωμένου περιβάλλοντος, ιδανικό για όλους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399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Γραφείο με στοιχεία παραγωγικότητας">
            <a:extLst>
              <a:ext uri="{FF2B5EF4-FFF2-40B4-BE49-F238E27FC236}">
                <a16:creationId xmlns:a16="http://schemas.microsoft.com/office/drawing/2014/main" id="{1B3891C6-FE07-7657-2369-85187EF6E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92" r="13507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3F9377E-206D-2F0D-667C-ABCDAD7C4C22}"/>
              </a:ext>
            </a:extLst>
          </p:cNvPr>
          <p:cNvSpPr txBox="1">
            <a:spLocks/>
          </p:cNvSpPr>
          <p:nvPr/>
        </p:nvSpPr>
        <p:spPr>
          <a:xfrm>
            <a:off x="356243" y="294919"/>
            <a:ext cx="5022915" cy="792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l-GR" sz="3600" dirty="0"/>
              <a:t>Συμπεράσματα</a:t>
            </a:r>
            <a:endParaRPr lang="en-GB" sz="3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7B8417-606D-3B1C-A97C-0C7CB0151CC4}"/>
              </a:ext>
            </a:extLst>
          </p:cNvPr>
          <p:cNvSpPr txBox="1">
            <a:spLocks/>
          </p:cNvSpPr>
          <p:nvPr/>
        </p:nvSpPr>
        <p:spPr>
          <a:xfrm>
            <a:off x="174296" y="1206467"/>
            <a:ext cx="5386811" cy="3621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l-GR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57C9C-6B05-80AD-A655-ACF4E4F3F3B7}"/>
              </a:ext>
            </a:extLst>
          </p:cNvPr>
          <p:cNvSpPr txBox="1"/>
          <p:nvPr/>
        </p:nvSpPr>
        <p:spPr>
          <a:xfrm>
            <a:off x="679010" y="1484768"/>
            <a:ext cx="474401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Βάσει όσων είδαμε καταλήγουμε στα εξής:</a:t>
            </a:r>
          </a:p>
          <a:p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Το </a:t>
            </a:r>
            <a:r>
              <a:rPr lang="en-US" dirty="0"/>
              <a:t>GitHub </a:t>
            </a:r>
            <a:r>
              <a:rPr lang="el-GR" dirty="0"/>
              <a:t>είναι ένα εξαιρετικό λογισμικό για διαχείριση κώδικα, αρκετά εύχρηστο το οποίο όμως δεν είναι πλήρες για διαχείριση έργων, στοχεύει στην ανάπτυξη λογισμικών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Το </a:t>
            </a:r>
            <a:r>
              <a:rPr lang="en-US" dirty="0"/>
              <a:t>Jira </a:t>
            </a:r>
            <a:r>
              <a:rPr lang="el-GR" dirty="0"/>
              <a:t>δεν είναι το πιο εύχρηστο λογισμικό ωστόσο υλοποιεί οτιδήποτε μπορεί να χρειαστεί μια ομάδα για διαχείριση έργων με ευέλικτες μεθόδους, ιδανικό για ομάδες που δουλεύουν με </a:t>
            </a:r>
            <a:r>
              <a:rPr lang="en-US" dirty="0"/>
              <a:t>Scrum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Το </a:t>
            </a:r>
            <a:r>
              <a:rPr lang="en-US" dirty="0" err="1"/>
              <a:t>ClickUp</a:t>
            </a:r>
            <a:r>
              <a:rPr lang="el-GR" dirty="0"/>
              <a:t> προσφέρει την καλύτερη εμπειρία χρήσης λόγω της ευχρηστίας και του ενιαίου περιβάλλοντος, ικανό για βασική διαχείριση, ιδανικό για γενική </a:t>
            </a:r>
            <a:r>
              <a:rPr lang="el-GR"/>
              <a:t>διαχείριση έργων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762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" name="Picture 1" descr="Γραφείο με στοιχεία παραγωγικότητας">
            <a:extLst>
              <a:ext uri="{FF2B5EF4-FFF2-40B4-BE49-F238E27FC236}">
                <a16:creationId xmlns:a16="http://schemas.microsoft.com/office/drawing/2014/main" id="{43A7AD9A-E505-7652-5511-B20B2897D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5708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  <a:noFill/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12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1BEC23-0604-60DC-1361-4345A7D1BF25}"/>
              </a:ext>
            </a:extLst>
          </p:cNvPr>
          <p:cNvSpPr txBox="1">
            <a:spLocks/>
          </p:cNvSpPr>
          <p:nvPr/>
        </p:nvSpPr>
        <p:spPr>
          <a:xfrm>
            <a:off x="2190750" y="1346268"/>
            <a:ext cx="7810500" cy="26611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dirty="0" err="1"/>
              <a:t>Ερωτήσεις</a:t>
            </a:r>
            <a:r>
              <a:rPr lang="en-US" sz="6000" dirty="0"/>
              <a:t>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F7F709C-4CB4-7281-BF16-278A55CCCBCC}"/>
              </a:ext>
            </a:extLst>
          </p:cNvPr>
          <p:cNvSpPr txBox="1">
            <a:spLocks/>
          </p:cNvSpPr>
          <p:nvPr/>
        </p:nvSpPr>
        <p:spPr>
          <a:xfrm>
            <a:off x="174296" y="1206467"/>
            <a:ext cx="5386811" cy="3621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l-GR" sz="1800" dirty="0"/>
          </a:p>
        </p:txBody>
      </p:sp>
    </p:spTree>
    <p:extLst>
      <p:ext uri="{BB962C8B-B14F-4D97-AF65-F5344CB8AC3E}">
        <p14:creationId xmlns:p14="http://schemas.microsoft.com/office/powerpoint/2010/main" val="2939030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" name="Picture 1" descr="Γραφείο με στοιχεία παραγωγικότητας">
            <a:extLst>
              <a:ext uri="{FF2B5EF4-FFF2-40B4-BE49-F238E27FC236}">
                <a16:creationId xmlns:a16="http://schemas.microsoft.com/office/drawing/2014/main" id="{43A7AD9A-E505-7652-5511-B20B2897D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5708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1BEC23-0604-60DC-1361-4345A7D1BF25}"/>
              </a:ext>
            </a:extLst>
          </p:cNvPr>
          <p:cNvSpPr txBox="1">
            <a:spLocks/>
          </p:cNvSpPr>
          <p:nvPr/>
        </p:nvSpPr>
        <p:spPr>
          <a:xfrm>
            <a:off x="2190234" y="2577539"/>
            <a:ext cx="7810500" cy="2661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dirty="0"/>
              <a:t>ΕΥΧΑΡΙΣΤΟΥΜΕ ΓΙΑ ΤΗΝ ΠΡΟΣΟΧΗ ΣΑΣ</a:t>
            </a:r>
            <a:endParaRPr lang="el-GR" sz="6000" dirty="0"/>
          </a:p>
          <a:p>
            <a:pPr algn="ctr">
              <a:spcAft>
                <a:spcPts val="600"/>
              </a:spcAft>
            </a:pPr>
            <a:endParaRPr lang="el-GR" sz="6000" dirty="0"/>
          </a:p>
          <a:p>
            <a:pPr algn="l"/>
            <a:r>
              <a:rPr lang="el-GR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</a:t>
            </a:r>
            <a:r>
              <a:rPr lang="el-GR" sz="3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Σεϊτανίδης</a:t>
            </a:r>
            <a:r>
              <a:rPr lang="el-GR" sz="3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Νικόλαος </a:t>
            </a:r>
          </a:p>
          <a:p>
            <a:pPr algn="l"/>
            <a:r>
              <a:rPr lang="el-GR" sz="3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Οικονομόπουλος Ιωάννης </a:t>
            </a:r>
          </a:p>
          <a:p>
            <a:pPr algn="l"/>
            <a:r>
              <a:rPr lang="el-GR" sz="3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</a:t>
            </a:r>
            <a:r>
              <a:rPr lang="el-GR" sz="3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Παπαθανασίου</a:t>
            </a:r>
            <a:r>
              <a:rPr lang="el-GR" sz="3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Δημήτριος </a:t>
            </a:r>
            <a:endParaRPr lang="en-GB" sz="3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endParaRPr lang="en-US" sz="5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F7F709C-4CB4-7281-BF16-278A55CCCBCC}"/>
              </a:ext>
            </a:extLst>
          </p:cNvPr>
          <p:cNvSpPr txBox="1">
            <a:spLocks/>
          </p:cNvSpPr>
          <p:nvPr/>
        </p:nvSpPr>
        <p:spPr>
          <a:xfrm>
            <a:off x="174296" y="1206467"/>
            <a:ext cx="5386811" cy="3621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l-GR" sz="1800" dirty="0"/>
          </a:p>
        </p:txBody>
      </p:sp>
    </p:spTree>
    <p:extLst>
      <p:ext uri="{BB962C8B-B14F-4D97-AF65-F5344CB8AC3E}">
        <p14:creationId xmlns:p14="http://schemas.microsoft.com/office/powerpoint/2010/main" val="3822599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BAC59A6-C565-3F7E-7C40-7E530071606F}"/>
              </a:ext>
            </a:extLst>
          </p:cNvPr>
          <p:cNvSpPr txBox="1">
            <a:spLocks/>
          </p:cNvSpPr>
          <p:nvPr/>
        </p:nvSpPr>
        <p:spPr>
          <a:xfrm>
            <a:off x="761803" y="350196"/>
            <a:ext cx="4646904" cy="134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3600" dirty="0"/>
              <a:t>Διαχείριση έργου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97F671-1AF8-7448-B748-FB602B2994F5}"/>
              </a:ext>
            </a:extLst>
          </p:cNvPr>
          <p:cNvSpPr txBox="1">
            <a:spLocks/>
          </p:cNvSpPr>
          <p:nvPr/>
        </p:nvSpPr>
        <p:spPr>
          <a:xfrm>
            <a:off x="761802" y="1177048"/>
            <a:ext cx="4646905" cy="5179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000" dirty="0"/>
          </a:p>
        </p:txBody>
      </p:sp>
      <p:pic>
        <p:nvPicPr>
          <p:cNvPr id="8" name="Picture 7" descr="Γραφείο με στοιχεία παραγωγικότητας">
            <a:extLst>
              <a:ext uri="{FF2B5EF4-FFF2-40B4-BE49-F238E27FC236}">
                <a16:creationId xmlns:a16="http://schemas.microsoft.com/office/drawing/2014/main" id="{2499C698-A368-CA9D-5517-90E7C6759C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92" r="13507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F4856C2-9122-D83F-6FC6-91B2788C6F43}"/>
              </a:ext>
            </a:extLst>
          </p:cNvPr>
          <p:cNvSpPr txBox="1">
            <a:spLocks/>
          </p:cNvSpPr>
          <p:nvPr/>
        </p:nvSpPr>
        <p:spPr>
          <a:xfrm>
            <a:off x="499572" y="1263329"/>
            <a:ext cx="4646905" cy="3838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800" dirty="0"/>
              <a:t>Η διαχείριση έργου ορίζεται ως </a:t>
            </a:r>
            <a:r>
              <a:rPr lang="el-GR" sz="1800" kern="0" dirty="0">
                <a:effectLst/>
                <a:ea typeface="Times New Roman" panose="02020603050405020304" pitchFamily="18" charset="0"/>
              </a:rPr>
              <a:t> η εφαρμογή συγκεκριμένων διαδικασιών, μεθόδων, δεξιοτήτων, γνώσεων και εμπειριών με σκοπό την επίτευξη συγκεκριμένων στόχων ενός έργου σύμφωνα με τα προσυμφωνημένα κριτήρια αποδοχής . Περιέχει τελικά παραδοτέα τα οποία πρέπει να ολοκληρωθο</a:t>
            </a:r>
            <a:r>
              <a:rPr lang="el-GR" sz="1800" kern="0" dirty="0">
                <a:ea typeface="Times New Roman" panose="02020603050405020304" pitchFamily="18" charset="0"/>
              </a:rPr>
              <a:t>ύν εντός ενός</a:t>
            </a:r>
            <a:r>
              <a:rPr lang="el-GR" sz="1800" kern="0" dirty="0">
                <a:effectLst/>
                <a:ea typeface="Times New Roman" panose="02020603050405020304" pitchFamily="18" charset="0"/>
              </a:rPr>
              <a:t> πεπερασμένου χρονικ</a:t>
            </a:r>
            <a:r>
              <a:rPr lang="el-GR" sz="1800" kern="0" dirty="0">
                <a:ea typeface="Times New Roman" panose="02020603050405020304" pitchFamily="18" charset="0"/>
              </a:rPr>
              <a:t>ού</a:t>
            </a:r>
            <a:r>
              <a:rPr lang="el-GR" sz="1800" kern="0" dirty="0">
                <a:effectLst/>
                <a:ea typeface="Times New Roman" panose="02020603050405020304" pitchFamily="18" charset="0"/>
              </a:rPr>
              <a:t> και χρηματικού ορίου. </a:t>
            </a: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960166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784853-6669-D520-22A0-7449FFB9AB94}"/>
              </a:ext>
            </a:extLst>
          </p:cNvPr>
          <p:cNvSpPr txBox="1">
            <a:spLocks/>
          </p:cNvSpPr>
          <p:nvPr/>
        </p:nvSpPr>
        <p:spPr>
          <a:xfrm>
            <a:off x="761802" y="1177048"/>
            <a:ext cx="4646905" cy="5179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000" dirty="0"/>
          </a:p>
        </p:txBody>
      </p:sp>
      <p:pic>
        <p:nvPicPr>
          <p:cNvPr id="9" name="Picture 8" descr="Γραφείο με στοιχεία παραγωγικότητας">
            <a:extLst>
              <a:ext uri="{FF2B5EF4-FFF2-40B4-BE49-F238E27FC236}">
                <a16:creationId xmlns:a16="http://schemas.microsoft.com/office/drawing/2014/main" id="{CBF1124D-2BB5-1BED-27E4-92926B03F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92" r="13507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94DB70F-5E59-2E82-6EF7-9EAD74E9204A}"/>
              </a:ext>
            </a:extLst>
          </p:cNvPr>
          <p:cNvSpPr txBox="1">
            <a:spLocks/>
          </p:cNvSpPr>
          <p:nvPr/>
        </p:nvSpPr>
        <p:spPr>
          <a:xfrm>
            <a:off x="648311" y="517187"/>
            <a:ext cx="4760396" cy="1173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l-GR" sz="3700" dirty="0"/>
              <a:t>Στάδια διαχείρισης έργου</a:t>
            </a:r>
            <a:endParaRPr lang="en-GB" sz="37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A141983-9B50-DC0C-8B08-5BA414BD5D2E}"/>
              </a:ext>
            </a:extLst>
          </p:cNvPr>
          <p:cNvSpPr txBox="1">
            <a:spLocks/>
          </p:cNvSpPr>
          <p:nvPr/>
        </p:nvSpPr>
        <p:spPr>
          <a:xfrm>
            <a:off x="418091" y="1533237"/>
            <a:ext cx="4646905" cy="4147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l-GR" sz="1800" dirty="0"/>
              <a:t>Εκκίνηση Έργου</a:t>
            </a:r>
          </a:p>
          <a:p>
            <a:pPr marL="342900" indent="-342900">
              <a:buFont typeface="+mj-lt"/>
              <a:buAutoNum type="arabicPeriod"/>
            </a:pPr>
            <a:r>
              <a:rPr lang="el-GR" sz="1800" dirty="0"/>
              <a:t>Προγραμματισμός και σχεδιασμός του έργου</a:t>
            </a:r>
          </a:p>
          <a:p>
            <a:pPr marL="342900" indent="-342900">
              <a:buFont typeface="+mj-lt"/>
              <a:buAutoNum type="arabicPeriod"/>
            </a:pPr>
            <a:r>
              <a:rPr lang="el-GR" sz="1800" dirty="0"/>
              <a:t>Εκτέλεση και δημιουργία του έργου σε συνδυασμό με την διαχείριση των πόρων</a:t>
            </a:r>
          </a:p>
          <a:p>
            <a:pPr marL="342900" indent="-342900">
              <a:buFont typeface="+mj-lt"/>
              <a:buAutoNum type="arabicPeriod"/>
            </a:pPr>
            <a:r>
              <a:rPr lang="el-GR" sz="1800" dirty="0"/>
              <a:t>Παρακολούθηση και έλεγχος του έργου.</a:t>
            </a:r>
          </a:p>
          <a:p>
            <a:pPr marL="342900" indent="-342900">
              <a:buFont typeface="+mj-lt"/>
              <a:buAutoNum type="arabicPeriod"/>
            </a:pPr>
            <a:r>
              <a:rPr lang="el-GR" sz="1800" dirty="0"/>
              <a:t>Ολοκλήρωση του έργου</a:t>
            </a:r>
          </a:p>
        </p:txBody>
      </p:sp>
    </p:spTree>
    <p:extLst>
      <p:ext uri="{BB962C8B-B14F-4D97-AF65-F5344CB8AC3E}">
        <p14:creationId xmlns:p14="http://schemas.microsoft.com/office/powerpoint/2010/main" val="3101454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AF5722-4673-A377-CF7A-E75F077B9D86}"/>
              </a:ext>
            </a:extLst>
          </p:cNvPr>
          <p:cNvSpPr txBox="1">
            <a:spLocks/>
          </p:cNvSpPr>
          <p:nvPr/>
        </p:nvSpPr>
        <p:spPr>
          <a:xfrm>
            <a:off x="761802" y="1177048"/>
            <a:ext cx="4646905" cy="5179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000" dirty="0"/>
          </a:p>
        </p:txBody>
      </p:sp>
      <p:pic>
        <p:nvPicPr>
          <p:cNvPr id="8" name="Picture 7" descr="Γραφείο με στοιχεία παραγωγικότητας">
            <a:extLst>
              <a:ext uri="{FF2B5EF4-FFF2-40B4-BE49-F238E27FC236}">
                <a16:creationId xmlns:a16="http://schemas.microsoft.com/office/drawing/2014/main" id="{AD54B1A8-1453-D92B-E803-15AA4C157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92" r="13507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AA967EC-F9F3-C38E-7C8E-791CC13B2776}"/>
              </a:ext>
            </a:extLst>
          </p:cNvPr>
          <p:cNvSpPr txBox="1">
            <a:spLocks/>
          </p:cNvSpPr>
          <p:nvPr/>
        </p:nvSpPr>
        <p:spPr>
          <a:xfrm>
            <a:off x="838200" y="2953967"/>
            <a:ext cx="10515600" cy="317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E5E3CAE-C1BD-6185-5BE0-95E3E7E167A4}"/>
              </a:ext>
            </a:extLst>
          </p:cNvPr>
          <p:cNvSpPr txBox="1">
            <a:spLocks/>
          </p:cNvSpPr>
          <p:nvPr/>
        </p:nvSpPr>
        <p:spPr>
          <a:xfrm>
            <a:off x="761802" y="1177048"/>
            <a:ext cx="4646905" cy="5179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000" dirty="0"/>
          </a:p>
        </p:txBody>
      </p:sp>
      <p:pic>
        <p:nvPicPr>
          <p:cNvPr id="14" name="Picture 13" descr="Γραφείο με στοιχεία παραγωγικότητας">
            <a:extLst>
              <a:ext uri="{FF2B5EF4-FFF2-40B4-BE49-F238E27FC236}">
                <a16:creationId xmlns:a16="http://schemas.microsoft.com/office/drawing/2014/main" id="{0456AE88-68DE-AE12-8F42-BF91287703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92" r="13507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CD56F28-92F0-19E7-9864-7904FC7B9552}"/>
              </a:ext>
            </a:extLst>
          </p:cNvPr>
          <p:cNvSpPr txBox="1">
            <a:spLocks/>
          </p:cNvSpPr>
          <p:nvPr/>
        </p:nvSpPr>
        <p:spPr>
          <a:xfrm>
            <a:off x="152202" y="384178"/>
            <a:ext cx="5022915" cy="792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l-GR" sz="3600"/>
              <a:t>Το πρόβλημα </a:t>
            </a:r>
            <a:endParaRPr lang="en-GB" sz="36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9EF92BF-DFED-CC30-CAA2-E14B5A0C8235}"/>
              </a:ext>
            </a:extLst>
          </p:cNvPr>
          <p:cNvSpPr txBox="1">
            <a:spLocks/>
          </p:cNvSpPr>
          <p:nvPr/>
        </p:nvSpPr>
        <p:spPr>
          <a:xfrm>
            <a:off x="174296" y="1206467"/>
            <a:ext cx="5386811" cy="3621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l-GR" sz="1800" dirty="0"/>
              <a:t>Σε μια ψηφιακή εποχή με ταχύτατους ρυθμούς, ο τεράστιος όγκος δεδομένων οδηγεί στην αύξηση των απαιτήσεων των έργων και στην δυσκολία διαχείρισης και οργάνωσης προς υλοποίηση αυτών. </a:t>
            </a:r>
          </a:p>
          <a:p>
            <a:pPr marL="0" indent="0">
              <a:buNone/>
            </a:pPr>
            <a:r>
              <a:rPr lang="el-GR" sz="1800" dirty="0"/>
              <a:t>Η ανάγκη για την λύση αυτού του προβλήματος οδήγησε στην δημιουργία πολλών εργαλείων, κάτι το οποίο δυσχεραίνει την επιλογή του ιδανικού για κάθε περίπτωση.</a:t>
            </a:r>
          </a:p>
        </p:txBody>
      </p:sp>
    </p:spTree>
    <p:extLst>
      <p:ext uri="{BB962C8B-B14F-4D97-AF65-F5344CB8AC3E}">
        <p14:creationId xmlns:p14="http://schemas.microsoft.com/office/powerpoint/2010/main" val="3920025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AF5722-4673-A377-CF7A-E75F077B9D86}"/>
              </a:ext>
            </a:extLst>
          </p:cNvPr>
          <p:cNvSpPr txBox="1">
            <a:spLocks/>
          </p:cNvSpPr>
          <p:nvPr/>
        </p:nvSpPr>
        <p:spPr>
          <a:xfrm>
            <a:off x="761802" y="1177048"/>
            <a:ext cx="4646905" cy="5179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000" dirty="0"/>
          </a:p>
        </p:txBody>
      </p:sp>
      <p:pic>
        <p:nvPicPr>
          <p:cNvPr id="8" name="Picture 7" descr="Γραφείο με στοιχεία παραγωγικότητας">
            <a:extLst>
              <a:ext uri="{FF2B5EF4-FFF2-40B4-BE49-F238E27FC236}">
                <a16:creationId xmlns:a16="http://schemas.microsoft.com/office/drawing/2014/main" id="{AD54B1A8-1453-D92B-E803-15AA4C157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92" r="13507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AA967EC-F9F3-C38E-7C8E-791CC13B2776}"/>
              </a:ext>
            </a:extLst>
          </p:cNvPr>
          <p:cNvSpPr txBox="1">
            <a:spLocks/>
          </p:cNvSpPr>
          <p:nvPr/>
        </p:nvSpPr>
        <p:spPr>
          <a:xfrm>
            <a:off x="566596" y="3035448"/>
            <a:ext cx="10515600" cy="317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E5E3CAE-C1BD-6185-5BE0-95E3E7E167A4}"/>
              </a:ext>
            </a:extLst>
          </p:cNvPr>
          <p:cNvSpPr txBox="1">
            <a:spLocks/>
          </p:cNvSpPr>
          <p:nvPr/>
        </p:nvSpPr>
        <p:spPr>
          <a:xfrm>
            <a:off x="761802" y="1177048"/>
            <a:ext cx="4646905" cy="5179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000" dirty="0"/>
          </a:p>
        </p:txBody>
      </p:sp>
      <p:pic>
        <p:nvPicPr>
          <p:cNvPr id="14" name="Picture 13" descr="Γραφείο με στοιχεία παραγωγικότητας">
            <a:extLst>
              <a:ext uri="{FF2B5EF4-FFF2-40B4-BE49-F238E27FC236}">
                <a16:creationId xmlns:a16="http://schemas.microsoft.com/office/drawing/2014/main" id="{0456AE88-68DE-AE12-8F42-BF91287703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92" r="13507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CD56F28-92F0-19E7-9864-7904FC7B9552}"/>
              </a:ext>
            </a:extLst>
          </p:cNvPr>
          <p:cNvSpPr txBox="1">
            <a:spLocks/>
          </p:cNvSpPr>
          <p:nvPr/>
        </p:nvSpPr>
        <p:spPr>
          <a:xfrm>
            <a:off x="219790" y="325925"/>
            <a:ext cx="5022915" cy="704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l-GR" sz="3600" dirty="0"/>
              <a:t>Σημασία Προβλήματος</a:t>
            </a:r>
            <a:endParaRPr lang="en-GB" sz="36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9EF92BF-DFED-CC30-CAA2-E14B5A0C8235}"/>
              </a:ext>
            </a:extLst>
          </p:cNvPr>
          <p:cNvSpPr txBox="1">
            <a:spLocks/>
          </p:cNvSpPr>
          <p:nvPr/>
        </p:nvSpPr>
        <p:spPr>
          <a:xfrm>
            <a:off x="651850" y="1557196"/>
            <a:ext cx="4268181" cy="4725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l-GR" sz="1800" dirty="0"/>
              <a:t>Οπότε, με την επιλογή ενός λογισμικού διαχείρισης έργου που δεν είναι το ιδανικό συνεπάγεται:</a:t>
            </a:r>
          </a:p>
          <a:p>
            <a:r>
              <a:rPr lang="el-GR" sz="1800" dirty="0"/>
              <a:t>Μείωση της παραγωγικότητας κατά την υλοποίηση του</a:t>
            </a:r>
          </a:p>
          <a:p>
            <a:r>
              <a:rPr lang="el-GR" sz="1800" dirty="0"/>
              <a:t>Έλλειψη οργάνωσης της ομάδας</a:t>
            </a:r>
          </a:p>
          <a:p>
            <a:r>
              <a:rPr lang="el-GR" sz="1800" dirty="0"/>
              <a:t>Επιδεινώνει την επικοινωνία και την συνεργασία των μελών της ομάδας</a:t>
            </a:r>
          </a:p>
          <a:p>
            <a:r>
              <a:rPr lang="el-GR" sz="1800" dirty="0"/>
              <a:t>Κακός χρονοπρογραμματισμός των παραδοτέων</a:t>
            </a:r>
            <a:endParaRPr lang="en-US" sz="1800" dirty="0"/>
          </a:p>
          <a:p>
            <a:r>
              <a:rPr lang="el-GR" sz="1800" dirty="0"/>
              <a:t>Απόκλιση στην διαχείριση ρίσκου</a:t>
            </a:r>
          </a:p>
          <a:p>
            <a:r>
              <a:rPr lang="el-GR" sz="1800" dirty="0"/>
              <a:t>Αύξηση των εργατοωρών του ανθρώπινου δυναμικού</a:t>
            </a:r>
          </a:p>
          <a:p>
            <a:endParaRPr lang="el-GR" sz="1800" dirty="0"/>
          </a:p>
        </p:txBody>
      </p:sp>
    </p:spTree>
    <p:extLst>
      <p:ext uri="{BB962C8B-B14F-4D97-AF65-F5344CB8AC3E}">
        <p14:creationId xmlns:p14="http://schemas.microsoft.com/office/powerpoint/2010/main" val="1968503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496F3DC-BE65-AA44-0BB8-350DF41E7F52}"/>
              </a:ext>
            </a:extLst>
          </p:cNvPr>
          <p:cNvSpPr txBox="1">
            <a:spLocks/>
          </p:cNvSpPr>
          <p:nvPr/>
        </p:nvSpPr>
        <p:spPr>
          <a:xfrm>
            <a:off x="761803" y="350196"/>
            <a:ext cx="4646904" cy="134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l-GR" sz="4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865A03A-DB6E-918C-9B82-7829EB7D02CE}"/>
              </a:ext>
            </a:extLst>
          </p:cNvPr>
          <p:cNvSpPr txBox="1">
            <a:spLocks/>
          </p:cNvSpPr>
          <p:nvPr/>
        </p:nvSpPr>
        <p:spPr>
          <a:xfrm>
            <a:off x="761802" y="1177048"/>
            <a:ext cx="4646905" cy="5179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000" dirty="0"/>
          </a:p>
        </p:txBody>
      </p:sp>
      <p:pic>
        <p:nvPicPr>
          <p:cNvPr id="11" name="Picture 10" descr="Γραφείο με στοιχεία παραγωγικότητας">
            <a:extLst>
              <a:ext uri="{FF2B5EF4-FFF2-40B4-BE49-F238E27FC236}">
                <a16:creationId xmlns:a16="http://schemas.microsoft.com/office/drawing/2014/main" id="{265DC010-85FF-B956-7131-DE7473A670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92" r="13507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9F4F622-62C0-1BE4-B592-10EEA082D818}"/>
              </a:ext>
            </a:extLst>
          </p:cNvPr>
          <p:cNvSpPr txBox="1">
            <a:spLocks/>
          </p:cNvSpPr>
          <p:nvPr/>
        </p:nvSpPr>
        <p:spPr>
          <a:xfrm>
            <a:off x="648311" y="517187"/>
            <a:ext cx="4760396" cy="1173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37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DDB907-5F0D-78EE-EC36-3152E86BE39A}"/>
              </a:ext>
            </a:extLst>
          </p:cNvPr>
          <p:cNvSpPr txBox="1">
            <a:spLocks/>
          </p:cNvSpPr>
          <p:nvPr/>
        </p:nvSpPr>
        <p:spPr>
          <a:xfrm>
            <a:off x="646046" y="2806185"/>
            <a:ext cx="4646905" cy="3838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l-GR" sz="1800" dirty="0"/>
              <a:t>Το </a:t>
            </a:r>
            <a:r>
              <a:rPr lang="en-GB" sz="1800" dirty="0"/>
              <a:t>GitHub </a:t>
            </a:r>
            <a:r>
              <a:rPr lang="el-GR" sz="1800" dirty="0"/>
              <a:t>είναι κυρίως γνωστό σαν εργαλείο για διαχείριση κώδικα, κάτι το οποίο διευκολύνει την διαχείριση έργου σε ομάδες προγραμματιστών. Βασικά χαρακτηριστικά με τα οποία επιτυγχάνεται αυτό:</a:t>
            </a:r>
          </a:p>
          <a:p>
            <a:r>
              <a:rPr lang="el-GR" sz="1800" dirty="0"/>
              <a:t>Αρχειοθέτηση πολλών ειδών αρχείων σε </a:t>
            </a:r>
            <a:r>
              <a:rPr lang="en-GB" sz="1800" dirty="0"/>
              <a:t>repositories</a:t>
            </a:r>
          </a:p>
          <a:p>
            <a:r>
              <a:rPr lang="el-GR" sz="1800" dirty="0"/>
              <a:t>Δημιουργία </a:t>
            </a:r>
            <a:r>
              <a:rPr lang="en-GB" sz="1800" dirty="0"/>
              <a:t>issues</a:t>
            </a:r>
            <a:r>
              <a:rPr lang="el-GR" sz="1800" dirty="0"/>
              <a:t> που αντικατοπτρίζουν σφάλματα στον κώδικα</a:t>
            </a:r>
          </a:p>
          <a:p>
            <a:r>
              <a:rPr lang="el-GR" sz="1800" dirty="0"/>
              <a:t>Δυνατότητα παρακολούθησης της προόδου των αρχείων και των εργασιών (κατάσταση </a:t>
            </a:r>
            <a:r>
              <a:rPr lang="en-GB" sz="1800" dirty="0"/>
              <a:t>open/ closed</a:t>
            </a:r>
            <a:r>
              <a:rPr lang="el-GR" sz="1800" dirty="0"/>
              <a:t>)</a:t>
            </a:r>
          </a:p>
          <a:p>
            <a:r>
              <a:rPr lang="el-GR" sz="1800" dirty="0"/>
              <a:t>Έλεγχος εκδόσεων</a:t>
            </a:r>
            <a:r>
              <a:rPr lang="en-GB" sz="1800" dirty="0"/>
              <a:t>/Version control</a:t>
            </a:r>
            <a:r>
              <a:rPr lang="el-GR" sz="1800" dirty="0"/>
              <a:t> (δεν χάνεται κανένα αρχείο)</a:t>
            </a:r>
          </a:p>
          <a:p>
            <a:endParaRPr lang="el-GR" sz="1800" dirty="0"/>
          </a:p>
          <a:p>
            <a:endParaRPr lang="el-GR" sz="1800" dirty="0"/>
          </a:p>
          <a:p>
            <a:endParaRPr lang="el-GR" sz="1800" kern="0" dirty="0">
              <a:effectLst/>
              <a:ea typeface="Times New Roman" panose="02020603050405020304" pitchFamily="18" charset="0"/>
            </a:endParaRPr>
          </a:p>
          <a:p>
            <a:endParaRPr lang="en-GB" sz="1800" dirty="0"/>
          </a:p>
        </p:txBody>
      </p:sp>
      <p:pic>
        <p:nvPicPr>
          <p:cNvPr id="1026" name="Picture 2" descr="GitHub Logo: valor, história, PNG">
            <a:extLst>
              <a:ext uri="{FF2B5EF4-FFF2-40B4-BE49-F238E27FC236}">
                <a16:creationId xmlns:a16="http://schemas.microsoft.com/office/drawing/2014/main" id="{288079FF-CA65-06E6-61D4-4B35014D3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026" y="380916"/>
            <a:ext cx="2841957" cy="134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782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D1472A3-36C8-E1C2-3304-A6C39D1700F5}"/>
              </a:ext>
            </a:extLst>
          </p:cNvPr>
          <p:cNvSpPr txBox="1">
            <a:spLocks/>
          </p:cNvSpPr>
          <p:nvPr/>
        </p:nvSpPr>
        <p:spPr>
          <a:xfrm>
            <a:off x="761803" y="350196"/>
            <a:ext cx="4646904" cy="134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l-GR" sz="4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E761879-EA4E-70A7-86B8-40180579CAEB}"/>
              </a:ext>
            </a:extLst>
          </p:cNvPr>
          <p:cNvSpPr txBox="1">
            <a:spLocks/>
          </p:cNvSpPr>
          <p:nvPr/>
        </p:nvSpPr>
        <p:spPr>
          <a:xfrm>
            <a:off x="761802" y="1177048"/>
            <a:ext cx="4646905" cy="5179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000" dirty="0"/>
          </a:p>
        </p:txBody>
      </p:sp>
      <p:pic>
        <p:nvPicPr>
          <p:cNvPr id="9" name="Picture 8" descr="Γραφείο με στοιχεία παραγωγικότητας">
            <a:extLst>
              <a:ext uri="{FF2B5EF4-FFF2-40B4-BE49-F238E27FC236}">
                <a16:creationId xmlns:a16="http://schemas.microsoft.com/office/drawing/2014/main" id="{5F82EEDF-3B19-4E83-620E-D7183D75A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92" r="13507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B270635-E948-67A5-59BB-B853C56AA5B0}"/>
              </a:ext>
            </a:extLst>
          </p:cNvPr>
          <p:cNvSpPr txBox="1">
            <a:spLocks/>
          </p:cNvSpPr>
          <p:nvPr/>
        </p:nvSpPr>
        <p:spPr>
          <a:xfrm>
            <a:off x="648311" y="517187"/>
            <a:ext cx="4760396" cy="1173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37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99F223C-CFD3-1172-2983-4BA296B9AEA2}"/>
              </a:ext>
            </a:extLst>
          </p:cNvPr>
          <p:cNvSpPr txBox="1">
            <a:spLocks/>
          </p:cNvSpPr>
          <p:nvPr/>
        </p:nvSpPr>
        <p:spPr>
          <a:xfrm>
            <a:off x="399551" y="2135138"/>
            <a:ext cx="4646905" cy="3838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l-GR" sz="1800" dirty="0"/>
              <a:t>Παρόλα αυτά, δίνονται επιπλέον χαρακτηριστικά που το καθιστούν ως </a:t>
            </a:r>
            <a:r>
              <a:rPr lang="el-GR" sz="1800" dirty="0" err="1"/>
              <a:t>πολυεργαλείο</a:t>
            </a:r>
            <a:r>
              <a:rPr lang="el-GR" sz="1800" dirty="0"/>
              <a:t>, καθώς βοηθά και στην διαχείριση έργου με τα εξής χαρακτηριστικά:</a:t>
            </a:r>
          </a:p>
          <a:p>
            <a:r>
              <a:rPr lang="el-GR" sz="1800" dirty="0"/>
              <a:t>Δημιουργία </a:t>
            </a:r>
            <a:r>
              <a:rPr lang="en-GB" sz="1800" dirty="0"/>
              <a:t>issues</a:t>
            </a:r>
            <a:r>
              <a:rPr lang="el-GR" sz="1800" dirty="0"/>
              <a:t> που αντικατοπτρίζουν εργασίες στα παραδοτέα ή σημειώσεις σε αυτές</a:t>
            </a:r>
          </a:p>
          <a:p>
            <a:r>
              <a:rPr lang="el-GR" sz="1800" dirty="0"/>
              <a:t>Αυτοματοποίηση διαδικασιών με δημιουργία </a:t>
            </a:r>
            <a:r>
              <a:rPr lang="en-GB" sz="1800" dirty="0"/>
              <a:t>Workflows </a:t>
            </a:r>
            <a:endParaRPr lang="el-GR" sz="1800" dirty="0"/>
          </a:p>
          <a:p>
            <a:r>
              <a:rPr lang="el-GR" sz="1800" dirty="0"/>
              <a:t>Επικοινωνία μεταξύ των μελών της ομάδας (</a:t>
            </a:r>
            <a:r>
              <a:rPr lang="en-GB" sz="1800" dirty="0"/>
              <a:t>Discussions</a:t>
            </a:r>
            <a:r>
              <a:rPr lang="el-GR" sz="1800" dirty="0"/>
              <a:t>)</a:t>
            </a:r>
          </a:p>
          <a:p>
            <a:endParaRPr lang="en-GB" sz="1800" dirty="0"/>
          </a:p>
          <a:p>
            <a:endParaRPr lang="en-GB" sz="1800" dirty="0"/>
          </a:p>
        </p:txBody>
      </p:sp>
      <p:pic>
        <p:nvPicPr>
          <p:cNvPr id="15" name="Picture 2" descr="GitHub Logo: valor, história, PNG">
            <a:extLst>
              <a:ext uri="{FF2B5EF4-FFF2-40B4-BE49-F238E27FC236}">
                <a16:creationId xmlns:a16="http://schemas.microsoft.com/office/drawing/2014/main" id="{A55E320D-ED1D-FBFB-53A6-C73A72974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026" y="380916"/>
            <a:ext cx="2841957" cy="134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469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A8A7-E346-2BEC-9BCA-51D6D7627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373"/>
          </a:xfrm>
        </p:spPr>
        <p:txBody>
          <a:bodyPr>
            <a:normAutofit/>
          </a:bodyPr>
          <a:lstStyle/>
          <a:p>
            <a:r>
              <a:rPr lang="en-GB" sz="2400" u="sng" dirty="0"/>
              <a:t>Kanban board </a:t>
            </a:r>
            <a:r>
              <a:rPr lang="el-GR" sz="2400" u="sng" dirty="0"/>
              <a:t>στο </a:t>
            </a:r>
            <a:r>
              <a:rPr lang="en-GB" sz="2400" u="sng" dirty="0"/>
              <a:t>GitHub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B254BC-B699-7C78-CFC7-6EDACB9C1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36" y="1459149"/>
            <a:ext cx="9519586" cy="5033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1212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</TotalTime>
  <Words>884</Words>
  <Application>Microsoft Office PowerPoint</Application>
  <PresentationFormat>Ευρεία οθόνη</PresentationFormat>
  <Paragraphs>177</Paragraphs>
  <Slides>27</Slides>
  <Notes>1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27</vt:i4>
      </vt:variant>
    </vt:vector>
  </HeadingPairs>
  <TitlesOfParts>
    <vt:vector size="33" baseType="lpstr">
      <vt:lpstr>Meiryo</vt:lpstr>
      <vt:lpstr>Aptos</vt:lpstr>
      <vt:lpstr>Aptos Display</vt:lpstr>
      <vt:lpstr>Arial</vt:lpstr>
      <vt:lpstr>Times New Roman</vt:lpstr>
      <vt:lpstr>Office Theme</vt:lpstr>
      <vt:lpstr>ΣΥΓΚΡΙΣΗ / ΕΦΑΡΜΟΓΗ ΛΟΓΙΣΜΙΚΩΝ ΔΙΑΧΕΙΡΙΣΗΣ ΕΡΓΟΥ </vt:lpstr>
      <vt:lpstr>Τι θα δούμε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Kanban board στο GitHub</vt:lpstr>
      <vt:lpstr>Gantt Chart</vt:lpstr>
      <vt:lpstr>Ανάθεση έργων στο ανθρώπινο δυναμικό μιας ομάδας</vt:lpstr>
      <vt:lpstr>Δημιουργία milestones/Sprints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ΣΥΓΚΡΙΣΗ / ΕΦΑΡΜΟΓΗ ΛΟΓΙΣΜΙΚΩΝ ΔΙΑΧΕΙΡΙΣΗΣ ΕΡΓΟΥ</dc:title>
  <dc:creator>ΣΕΪΤΑΝΙΔΗΣ ΝΙΚΟΛΑΟΣ</dc:creator>
  <cp:lastModifiedBy>up1072582@upatras.gr</cp:lastModifiedBy>
  <cp:revision>55</cp:revision>
  <dcterms:created xsi:type="dcterms:W3CDTF">2024-05-19T13:57:39Z</dcterms:created>
  <dcterms:modified xsi:type="dcterms:W3CDTF">2024-06-03T17:49:43Z</dcterms:modified>
</cp:coreProperties>
</file>